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8"/>
  </p:notesMasterIdLst>
  <p:sldIdLst>
    <p:sldId id="256" r:id="rId2"/>
    <p:sldId id="351" r:id="rId3"/>
    <p:sldId id="464" r:id="rId4"/>
    <p:sldId id="350" r:id="rId5"/>
    <p:sldId id="418" r:id="rId6"/>
    <p:sldId id="430" r:id="rId7"/>
    <p:sldId id="447" r:id="rId8"/>
    <p:sldId id="449" r:id="rId9"/>
    <p:sldId id="353" r:id="rId10"/>
    <p:sldId id="450" r:id="rId11"/>
    <p:sldId id="451" r:id="rId12"/>
    <p:sldId id="452" r:id="rId13"/>
    <p:sldId id="438" r:id="rId14"/>
    <p:sldId id="439" r:id="rId15"/>
    <p:sldId id="440" r:id="rId16"/>
    <p:sldId id="454" r:id="rId17"/>
    <p:sldId id="455" r:id="rId18"/>
    <p:sldId id="456" r:id="rId19"/>
    <p:sldId id="473" r:id="rId20"/>
    <p:sldId id="457" r:id="rId21"/>
    <p:sldId id="444" r:id="rId22"/>
    <p:sldId id="458" r:id="rId23"/>
    <p:sldId id="459" r:id="rId24"/>
    <p:sldId id="474" r:id="rId25"/>
    <p:sldId id="478" r:id="rId26"/>
    <p:sldId id="462" r:id="rId27"/>
    <p:sldId id="475" r:id="rId28"/>
    <p:sldId id="465" r:id="rId29"/>
    <p:sldId id="471" r:id="rId30"/>
    <p:sldId id="466" r:id="rId31"/>
    <p:sldId id="467" r:id="rId32"/>
    <p:sldId id="468" r:id="rId33"/>
    <p:sldId id="476" r:id="rId34"/>
    <p:sldId id="479" r:id="rId35"/>
    <p:sldId id="477" r:id="rId36"/>
    <p:sldId id="480" r:id="rId37"/>
    <p:sldId id="481" r:id="rId38"/>
    <p:sldId id="489" r:id="rId39"/>
    <p:sldId id="490" r:id="rId40"/>
    <p:sldId id="566" r:id="rId41"/>
    <p:sldId id="472" r:id="rId42"/>
    <p:sldId id="501" r:id="rId43"/>
    <p:sldId id="487" r:id="rId44"/>
    <p:sldId id="463" r:id="rId45"/>
    <p:sldId id="469" r:id="rId46"/>
    <p:sldId id="434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289"/>
    <p:restoredTop sz="94674"/>
  </p:normalViewPr>
  <p:slideViewPr>
    <p:cSldViewPr snapToGrid="0" snapToObjects="1">
      <p:cViewPr varScale="1">
        <p:scale>
          <a:sx n="207" d="100"/>
          <a:sy n="207" d="100"/>
        </p:scale>
        <p:origin x="736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2:21.96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161 510 7838,'-7'7'0,"-4"-3"54,-7-2 0,2-6 1,-3-2-1,2-2 181,2-2 0,1-6 0,1-2 0,1-3-64,3-2 0,6-3 1,-3-3-1,5-2-81,1 2 0,7-4 1,2-1-1,4 0-70,2-1 0,4 6 0,2-2 0,2 4-29,4 1 1,2 5-1,3 5 1,2 6-117,-1 6 0,4 2 0,0 4 0,1 3 45,-4 9 0,2 4 0,-3 10 0,0 2 100,-2 6 0,-4 1 0,-2 4 1,-6 1-9,-2 2 1,-4-1 0,-4-4-1,-4 1 199,-3-2 0,-4 0 0,-3-3 0,-4-4 90,-4-4 0,-9-6 0,-2-4 0,-3-2-17,-2-3 1,-7-4 0,-1-4 0,-3-4-253,1-4 0,2-8 1,-3-8-1,2-3-291,3-5 1,2-1-1,7 1 1,3 0-156,2-3 1,8 0 0,8 7 0,3 2 413,2 4 0,0-2 0,0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2:35.63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483 0 7816,'8'0'199,"-1"0"1,-13 6 0,1 3 0,1 3 0,-3 6 18,-3 4 1,-2 4 0,-3 4-1,0 7-88,1 5 1,-3 1 0,-2 8-1,-4 3 1,-1-1-182,-1 1 1,1-7 0,-6-4 0,3-2-65,3-2 0,-2-4 1,5-2-1,-1-2-253,1-6 0,1-1 0,2-6 0,-2-4 368,2-4 0,2 2 0,1-5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2:35.89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 9347,'15'7'158,"1"1"0,4-4 1,4 4 28,4 4 0,6 6 0,1 0 1,1 1-99,0 0 1,8 3 0,-4-5 0,0-1-242,-3-1 1,6 2 0,-2 0-1,-2-2-1168,-2-5 1,4 2 1319,-2-3 0,4 2 0,0 2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2:38.30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542 0 7945,'-7'7'0,"-3"-2"0,2 2 40,-1 2 1,0 7 0,-2 3 0,3 3 273,1 5 0,-9 5 0,2 9 0,-4 1-252,-3 1 1,-1 11 0,-4-2 0,2 1-208,-2-4 0,0-1 0,0-6 0,2-3 87,-2-1 0,3 1 0,0-8 0,2-3-313,3 0 1,-3-3 0,2-2 0,1-3 370,1-1 0,-4-2 0,-1-3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2:38.51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40 7945,'8'-13'622,"-1"1"-165,0 3 0,-4 4 0,6 5 0,3 1-418,1 3 0,3 4 0,4 5 0,4 0-91,3 0 1,8 2-1,0 2 1,3 3-17,2 1 0,2 2 0,4-6 0,1-1-74,2-1 0,4-4 0,-2-1 1,1-1 89,3 2 1,2 1 51,1 6 0,-22-8 0,0 0 0,1 3 0,0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2:39.60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615 0 7853,'-13'13'0,"-7"2"0,-5 2-83,2 5 0,-5 7 0,5 4 1,-1 3 230,-1 5 1,1 12-1,-5-1 1,0 2-51,0-1 1,-1-2 0,1-1-1,1-4-167,4-1 0,-3-3 0,3-6 0,2-3-315,3-1 0,-3-1 0,1-6 384,-2-3 0,-1 2 0,-5-4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2:39.79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80 7916,'13'-18'0,"-2"0"0,1 4 156,3 4 1,7 0 0,7 5 0,0 2-13,0 2 0,12 2 0,5 4 0,4 4 44,5 2 0,3 6 0,1 3 0,3-2-480,2 1 1,5-2 0,1-2 0,-33-7-1,-1 0-45,1 1 0,-1-1 0,2 2 1,0-2 84,31 5 1,3 6 0,-36-9 0,1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2:40.18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571 0 7884,'-15'0'-52,"1"0"1,0 1 0,3 4 111,2 4 1,0 2-1,0 4 1,2 2 120,1 5 1,-1 9 0,-4 6 0,1 8-107,-2 7 0,0 10 1,-3 0-1,7-30 0,0 1-41,-2 0 1,1-1 0,-2 7 0,0 0 0,-2-5 0,0 1 0,1 0 0,0 1-155,-1 1 0,0-1 0,-13 25 0,12-30 0,0 0 0,-12 26-320,0-5 0,-10 1 0,7-15 440,-1-4 0,-8-5 0,1-3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2:40.37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23 7911,'32'-4'7,"-3"0"1,4-5-1,6 4 1,5 4 76,4 4 1,10 10-1,7 10 1,1 6 62,-31-12 1,0 1 0,-2-1 0,1 0 0,0 0 0,-1 0 0,2 1 0,-1-1-293,-1 0 0,0-1 1,2 0-1,1-1 1,27 7-1,-2-5-508,0-2 0,-3-8 325,1-3 0,-8 4 0,0-1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2:39.02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702 14 7963,'-7'-8'0,"-1"3"0,-6 6 40,-1 3 1,1 10-1,-3 9 1,-1 8 171,-1 7 1,-7 9-1,1 11 1,-1 5-199,14-31 1,0 0 0,-4 2-1,0 0 1,-14 26 0,16-28-1,-1-1-33,-11 30 1,11-30 0,0-1 0,-11 24 0,-1-5-49,0-3 0,1-4 1,0-5-1,1-5-269,0-5 0,2 1 0,0-10 1,2-4-809,3-4 1144,-5-4 0,0-6 0,-6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2:40.78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 8544,'8'5'1378,"5"3"-1308,2 11 1,9 1-1,10 7 1,5 4-1,3 4-36,2 3 0,5 5 0,2 1 0,-1-2-130,0-1 1,3-3 0,-1-2 0,4-2-2518,4 3 2083,-26-22 1,0 2-1,26 20 1,-28-20 0,1 0-1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2:22.58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88 469 7843,'-11'-13'0,"0"0"167,-1 0 0,-4-2 0,7-1 1,-3-1 23,2 1 1,4-3 0,6 1 0,0-3-13,0-2 0,6-2 0,6-2 0,6-3-201,6 0 0,9 0 0,4 4 0,3 1-28,6 3 0,6-1 0,-2 7 0,1 3 3,-2 2 0,1 9 1,-5-3-1,1 5 171,-2 5-125,3 2 0,-17 12 0,5 4 137,-5 6 1,-5 5 0,-4 6 0,-3 2 42,-5 2 1,-8 4 0,0-4 0,-4 0-55,-1-3 1,-6 4 0,-4-9-1,-5-1 22,-4-2 1,-9-2 0,-8-5 0,-1-1-4,-3-3 0,-10-5 0,-3-8 0,-2-5 248,1-2-443,-3-2 1,7-6-153,-4-3 0,6-3-45,9-1 1,-1-4-252,11 0 0,-1-3 319,10 3 0,7 6 22,9-7 0,1 6 158,3-5 0,14-4 0,2 1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2:41.07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1 132 7898,'0'-14'1,"0"2"1,0-2 0,1 0 0,4-2-2,5-2 0,10-5 0,2 3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2:41.32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892 0 7810,'-34'17'16,"0"1"1,-5 4 0,7-2 0,2 5 155,4 7 0,3 4 1,-3 3-1,2 2 101,-2 2 1,3 3 0,-1 3 0,-2-3-216,-1-1 0,-3 3 1,1-4-1,0-2-99,-1-2 1,-4 0-1,0-1 1,2-2-109,0-1 0,3 0 0,0-7 0,0-3-677,0-3 1,-1-7 825,1 2 0,-7-4 0,-1-1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2:41.71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0 7878,'8'13'0,"-1"0"0,0-1 0,4-1 251,7 3 0,11-3 1,13 11-1,8 3-115,9 4 0,-24-11 0,2 1 0,-2 3 0,1 2 0,1-2 1,0 2-251,4 0 0,0 1 0,0 2 1,0 1-1,3 2 0,0-2 1,0 2-1,0-2-390,1 1 0,-1 0 0,7 5 0,-1 1 0,-5-2 0,-1 1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2:52.545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 92 6859,'0'-12'-884,"0"-2"927,0 1 1,0 4 0,1 2-66,4 2 1,-3-1 9,3 1 0,1 2 42,-1-5 0,7 5-74,-2-2 1,-2 4 43,1 1 0,-6 0 0,4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2:53.944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15 1 8528,'-7'7'256,"6"0"213,-4-2-318,4-4 1,2 5-1,4-6 58,5 0 1,-2 0 0,2 0-27,2 0 0,0-5 0,3 1-29,-1 1 0,-4 2 0,0 1-12,2 0 0,0 0 0,3 1 0,-1 2 84,1 1 1,-1 6 0,1-2-91,0-1 0,5 3 0,-1-4 0,-1 1 12,-2 3 1,-1 1 0,1-1-1,2-1-78,1 1 0,1 0 0,-4 0 1,2-1-27,1 1 1,6 0-1,-6 0 1,-1-1 16,-1 1 1,2 2 0,2 1 0,0 0 6,1 0 0,-2-2 0,-2 1 1,2-2 14,-2 0 1,3 5 0,0-5 0,0 5 10,0 2 0,4 0 0,-5-3 0,4 0-52,1 4 0,-2-4 1,2 4-1,-1-4-56,-1-1 0,4 0 0,-4 0 0,1 0-48,1 0 0,-1 5 1,3-1-1,-1-1 21,-1-2 0,-1 1 0,6 1 0,-3 1 36,-3-1 0,2 4 0,-4-3 0,0 0 67,4 2 1,-3-4 0,0 3 0,-1 0 61,1-1 1,-5 5-1,3-3 1,-1 0-49,-1 0 0,7 3 0,-3-4 0,1 3-10,1 2 1,-3 0-1,4 2 1,-1-1-29,1 4 1,-4-2-1,2-1 1,-2 2 0,1 1 1,-4 0 0,4-2-1,-2 0 68,-3 0 1,3 0 0,-1 0 0,-2 0-54,-2 0 1,3 1 0,1-1-1,-1 0-44,3 0 1,-5 5 0,6-1-1,-2-1 29,-3-1 1,3-2 0,-1 1-1,-1 3 18,2 0 1,-4 0 0,3-2-1,0 1-1,-1 2 0,6 3 0,-6-2 0,1 2-30,1 2 0,0 2 0,5 1 0,-3 0-19,-2 1 0,5-2 1,-2 2-1,2-2-22,-1-4 1,3 4-1,-5-3 1,5 1-35,2-1 0,-3 6 0,-1-5 1,-2 0 58,3 2 0,0-2 0,2 1 1,-1-3 88,-4 3 0,4-1 0,-3 1 0,2-3-49,2 2 1,1-2 0,-1 1 0,0 1-37,1 2 0,-1-1 0,0 1 0,0-2-100,0 1 1,4 6-1,-3-5 1,-2 0 87,0 0 0,-1 5 1,2-5-1,1 0 85,-1 0 1,-4 2 0,-1-5 0,2 3-6,1 1 1,2-1 0,1 0 0,-3 0-31,-2 2 0,2 2 1,-2-1-1,1 0-21,-2-3 1,4 9 0,-4-8 0,2 2 7,-1 0 1,0 1-1,-3 0 1,-1-2 16,0 2 0,3 1 1,-4-4-1,-1-1-12,3-4 1,-4 8 0,4-2-1,0 0-3,1 1 1,-3 0 0,4 1 0,0 2 18,-1-2 0,5-2 0,-3 1 0,0 0-23,0-3 1,2 5-1,-2-8 1,3 2-16,1 2 1,-2 1 0,-1-1 0,-1 0-22,0 0 0,3 0 0,2 1 0,-1-1 75,0 0 0,0 3 1,0 0-1,1-1-37,-1 1 1,0 0 0,0-3 0,0 1-43,1-1 1,-1 0-1,0 0 1,0 0 23,1 1 1,-1-1 0,0 0 0,1 0-28,-1 0 1,0 1 0,1-1 0,-1 0 38,0 0 0,0 4 1,0 1-1,1-2-22,-1-1 1,-2-2 0,0 1 0,-4-2 7,4 2 1,0 2 0,1 0 0,-2-3-52,-2-1 1,0 7 0,6-6 0,-1 2 40,0-1 0,0 1 0,1 1 0,-1 2 8,1-2 0,-1 3 0,0 0 0,0 1-9,0 3 1,1-2 0,-1 0 0,0-1 33,0 0 0,0-2 1,1 2-1,-1 1 69,0 0 1,0-5 0,0 1 0,1-2-97,-1-2 0,0 0 0,2 0 0,2 0-28,1 1 1,0 2 0,-3 0 0,1-2-46,2 2 0,5 5 0,-5-2 0,-1-1 27,-2-4 0,-2 2 0,0-7 0,1 2-28,-1-3 0,-1 2 0,-2-5 1,-2 0 0,2 1 0,1-6 0,1 1 0,-2-4-76,-1 1 0,-3-1 0,3-1 0,-5-5-26,1-3 1,-4 4-1,4 0 1,-1-2-705,-1-2 1,1-1 0,-5 2 0,-1 1-353,1 1 1,-1 0 0,-1-3 0,-2-2 1215,-1 2 0,0-2 0,5 2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2:54.925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44 963 7802,'-14'-5'1063,"1"1"-908,3-4 1,4-1 0,6-4 0,0 0-127,0 0 0,0-6 1,0-4-1,0-6-55,0-6 0,4-7 0,3-3 0,-1-2 64,1-2 0,4-2 0,-3-1 0,2 1 46,0 3 1,0 1-1,4 6 1,1 3-43,-1 0 1,3 6 0,1 3 0,1 5-102,-1 2 0,3 6 0,-1-3 0,-2 2 5,-2-1 1,-1 1 0,-1 4 0,1 1-63,0 3 0,-1 2 1,1 4 231,-1-1 0,1 5 1,0 8-10,-1 2 0,-5 7 1,1 1-1,2 1 22,1 3 1,2 1 0,0 0 0,3 0-108,2-1 0,4 9 1,-2-6-1,-1 1-33,0 1 1,3-2 0,-3 0 0,2 2-27,3 2 1,-5-4-1,0 2 1,-1-5-10,-1 0 1,3 1-1,-4-1 1,1-3-112,-1-1 1,-2-1 0,-3-6-1,-3 2-1574,-6-1 979,4-6 0,-12-1 752,-1-6 0,-13-6 0,-5-1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2:55.110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114 249 6954,'-27'4'-562,"2"0"0,-1 0 1200,6-4 1,8-1-1,8-2 11,8-1 1,10-11 0,11 2 0,2-1-399,2-1 0,11-2 0,2-2 0,2 0-268,3 0 0,5 2 0,-2 3 0,-1 2 23,-4-2 0,7 3 1,-10 1-1,1 1-6,-3-1 0,-1-2 0,5-1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2:59.993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15 39 7696,'-6'-7'-580,"4"-4"1,-4 7 324,6-4 55,0 5 200,0-3 0,6 6 0,2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3:01.104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15 0 7291,'-1'9'380,"-4"-1"1,3-3-52,-3 4 0,4-5-426,1 5 0,0-5 1,0 5 117,0 1 0,0 2 117,0 1 0,4 0 0,2 0-2,-3 0 1,-2 0 0,-1 0 0,0 0 35,0 0 0,0 5 1,2 0-1,1 3 11,2 2 1,0-3 0,-5 2 0,2 1-92,3 2 1,-2 0 0,5-2-1,0-3-37,0-1 0,-3 3 0,3-3 1,-1 1 26,-4 3 0,4-2 0,-3-1 0,1 0-50,2 0 1,-6 2 0,4 4-1,-3 0 99,-2 1 1,5 3 0,0 1 0,-2-1 20,-2 2 1,-1 0 0,0 6 0,0-2-27,0 0 1,0 5 0,0-8 0,0 3-66,0-2 1,0 0-1,2 2 1,2-3-30,0-1 1,1 3 0,-5-3 0,0 0-47,0 0 0,0 4 1,0-2-1,0 0 111,0 1 1,0 3-1,0 4 1,0-1 19,0 1 0,0 4 0,0-1 0,0 0-15,0 0 1,0 3-1,0-3 1,0 0 15,0 0 0,5 1 0,0-3 0,-1-2-54,3 1 1,-4 4-1,5-1 1,-1 0-59,-4 0 1,4 3 0,-1-5 0,1 1-48,-1 1 0,1-4 0,-4 3 1,2 0 52,-2 0 1,4 5 0,-1-1 0,0 1 15,1-1 0,-2 3 1,-3-3-1,1 1 54,2-1 1,1-3-1,-2-6 1,2 1-72,2-1 0,-3 1 1,5-3-1,1 0-47,2-3 0,2 1 1,0 4-1,-3-1 2,-2-3 0,6 7 0,-4-3 0,-1 2-148,2 0 1,0 2 0,2 2 0,-3 0 125,-2 0 0,4 3 1,-5-3-1,2 0 97,-1 0 1,4 0-1,-6-3 1,1 2 39,1-2 1,0 4 0,3 1 0,-2 0-26,-2 1 0,2-4 0,3 2 0,-1 1-38,-3 0 0,3-5 0,-3 2 1,3 0-22,1 0 0,0 4 0,-3-4 1,-2 2 9,3-2 1,-1 4 0,1-2 0,-3-2 3,3 2 1,0 2-1,2-4 1,-3 2 25,-1-2 1,-1 4 0,5-4 0,-3 0 4,-1 0 0,-6-2 0,6 6 0,0 0-43,-2-1 0,4 6 1,-6 0-1,2 0-10,3 3 0,-3 6 0,0-10 1,-1 2 6,-4 0 1,4-4 0,0 0-1,-1-2 3,0 1 0,4 0 1,-3 1-1,1-4-1,3 0 1,-3 1 0,2-2 0,0 0-15,-2 0 1,5 3 0,-5-3-1,1 2-30,1 2 1,0-2 0,3 1 0,-2-1 33,-1 0 1,-2 3-1,4-2 1,-3 2 11,3-2 0,-4 6 1,2-5-1,0-1 20,-2-2 1,3-2-1,-4-3 1,0 1-8,5 1 0,-3 5 1,0-3-1,1 0-4,-2 0 1,5 0 0,-5-3 0,2 1 3,-1 0 0,-3 2 1,1-2-1,1 1-10,0 1 1,1 0-1,0 4 1,-2-1 4,0 2 0,-6 3 1,5 1-1,-1-2-3,1 3 1,0-7-1,-3 4 1,2-2-30,-2-4 0,1 2 0,-1-7 0,2-4-18,-2 1 1,-2-6 0,1-1 0,2-4-99,0-1 1,3-4-1,-4-2 1,2 0-594,-2-4 0,1-4 1,-1-1-1714,2-2 1506,-1-1 1,-4-2-1,0-6 940,0-8 0,0-9 0,0-3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3:01.639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44 1 7839,'-1'7'0,"-5"-3"0,-1 0 0,-3 0 195,0 4 1,7 0-58,-2 0 0,3 2 0,2 8 0,2 4 0,3 1-39,4-1 0,5 8 0,-1 1 0,-2 3-107,-2 2 1,1 6-1,5-3 1,0 2 56,-1-1 1,1-1 0,-1 0-1,1 1-93,0-1 1,-1 0-1,1-1 1,-1-4-224,1-3 0,-5-5 0,-2-3 0,-1-2-324,-4-2 0,-2-6 591,-1-4 0,0-24 0,0-1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2:23.18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59 441 7877,'-2'-20'0,"-3"3"0,-4 1 67,-4-1 1,3 1 0,2-5 41,1 2 1,2-3-1,5 4 1,0-3 37,0-2 1,7-1 0,4-3 0,5 2-413,4 4 0,11-7 0,-2 7 1,3 0 155,4 1 1,0 7 0,6-2 59,2 5 0,-3 7 1,9 0-1,-1 6 1,-1 6 36,-1 2 0,3 8 0,-5 4 0,-5 7 172,-2 4 1,-6 4 0,-8 3 0,-4 1 185,-4 1 0,-8 5 0,-2-2 1,-6 0-62,-6 3 1,-3 0-1,-11 1 1,-6-4-94,-6 0 0,-5-4 1,-7-8-1,0-3 338,0-4-440,-6-6 0,3-8 0,-5-9-118,1-2 1,-3-4-1,6-2 1,2-5-101,6-2 1,0-3 0,11 0 0,7-2-243,4-2 1,3-5 0,2 2 0,4-6-501,3-3 0,6-3 870,6-7 0,8-5 0,9-1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3:02.196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1 184 7897,'0'-13'0,"0"-2"0,0-1 170,0-1 0,0 4 1,1 4-1,2-1-50,3-2 0,10-1 0,-2 1 1,3 2-28,-1 2 0,4 4 1,0-4-1,4 2-43,2 4 0,-4-4 1,3 1-1,-1 2-68,-1 2 1,3 1 0,-5 0 0,-1 0-162,2 0 0,-2 6 1,-6 3 193,1 2 1,-6 2 0,0 0 0,-3 2 0,-3 1-42,-1 1 1,-2 6 0,-2-3 0,-2 2 38,-6 0 1,-3-4 0,-2 2 0,1-1 120,-1-3 1,-5 0-1,1 0 1,1 1-13,2-1 0,1-2 0,0-2 0,1-2 51,-1-1 0,6 0 0,0 4 44,3 0 0,1-4-228,5 0 1,6-3 0,5 4 0,1-6-119,3-3 1,6-1 0,4 0 0,2 0 78,2 0 0,5-4 0,2-1 0,0 3 23,-1 0 1,4-2 0,-3 0 0,0 2 23,0 5 0,-2 0 0,-5 7 0,-1 3 78,-4 3 1,2 6-1,-6-3 1,-4 1 119,-5 3 1,-2 6 0,-6 1 0,2 0 41,-2-3 0,-8-2 0,-5-2 0,-4-1-49,-6 1 1,-3-4 0,-6-2-1,0-2-86,0-2 0,-7-1 0,-3-2 0,-3-2 4,-2 3 1,0 0 0,0 4 0,0 1-490,0 1 1,2 1 0,2-5 0,4 0-404,4 0 1,0 0 0,9-1 0,2-2-268,6-2 1053,8-5 0,0 3 0,-1-6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2:23.81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44 484 7930,'-7'-26'-4,"-1"0"0,-2 0 0,2 0 0,2 0 0,2 1-57,3 3 1,1-7-1,1 1 1,5-2 207,3-2 0,11-3 1,4 5-1,6 1-181,4 1 1,2 8 0,5 2-1,2 5-180,2 4 0,2 4 0,-1 6 0,-1 3 124,-1 5 0,6 8 1,-9 7-1,-3 5 157,-6 6 1,1 4 0,-12 4 0,-2 5 171,-4 3 0,-11 2 1,2-1-1,-5 0 43,-1 0 0,-7 0 1,-4 0-1,-5-5 116,-4-3 1,-6-5 0,0-3-1,-4-4-165,-5-4 1,-4 0 0,4-12 0,-3-4-116,-2-2 0,-2-6 0,-2-2 0,2-6-101,2-9 0,1-6 0,9-9 1,4-2-202,3-5 0,10-2 0,8-4 1,3 0-687,2 2 1,7-3-1,4 9 870,7-1 0,-2 2 0,5 6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2:24.50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440 600 7831,'-43'4'221,"-4"1"577,-3-3-684,-1 0 1,13-2 0,0 0-86,3 0 0,5 0 1,7-2-1,2-2 1,4-6 40,0-6 1,4-6 0,4-8 0,3-5-179,5-3 1,2-5-1,5-3 4,3 0-37,11-2 1,2-3 0,10 4 57,1 3 0,5 9 1,8 6-1,1 6 1,3 5 69,2 4 1,2 7-1,4 2 1,-2 6 40,-2 8 1,0 6 0,-9 11 0,-4 2 102,-3 2 1,-6 5 0,-9 7-1,-9 5 164,-7 3 1,-6-5 0,-4 8-1,-6-4-81,-11-2 1,-6-4 0,-5-8 0,-3-5 605,-5-2-566,-10-8 0,2-2 0,-5-10-223,2-4 0,-4-2 1,2-6-1,0-8-439,2-10 0,-5-11 1,16-2-1,5-3-189,6-1 0,9-4 1,9-3-1,6 0 597,8-3 0,10-8 0,9-3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2:25.18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161 717 7904,'-16'-21'40,"-2"0"0,-3 1 1,-1 0-1,1-4 0,4 0 38,0-2 1,7-5 0,2 1-16,2 1 0,1-5 0,6 0 0,5-4 1,3-2 7,4 1 0,9 4 0,2 1 0,5-1-29,5 2 1,3-3 0,7 9-1,2 4-92,2 3 1,0 2 0,4 6 0,0 4-21,0 3 0,-5 7 0,3 5 0,-1 7 3,0 6 1,-2 6 0,-9 7 0,-3 3 55,-5 5 1,-7 3 0,-3-1 0,-5 2 131,-6-3 0,-3 6 0,-6-8 0,-1 3-22,-4-2 0,-8-1 1,-9-8-1,-4 0 216,-5 0 0,-6-2 0,-1-5 1,-3-3 24,-4-5 1,-7-2-1,2-2 1,-1-1-153,1-4 1,-2-2-1,6-6 1,6-2-125,3-2 1,7-2 0,7-4 0,3 2-171,2-3 0,6 1 0,4 0-738,2 1 0,3 1 1,7-4 843,6 3 0,3-2 0,1 3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2:28.55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658 561 7861,'-19'17'-9,"-1"0"1,-6 1 0,1-5 0,-2-2 82,-2-2 0,1 1 0,2-5-37,1-3 1,8 0 0,-9-2 0,7-2 0,1-2 73,1-4 0,3-10 0,1-5 1,3-5-126,5-2 0,3-13 0,2 1 0,2-4 16,3-2 0,3-3 1,8-2-1,4 3-21,4 4 1,7 4 0,1 7 0,0 6-4,0 5 0,7 6 0,2 6 1,4 4-16,4 3 1,1 5-1,-3 5 1,2 3 14,-2 4 1,-2 2 0,-2 2 0,-4 3 25,-5 2 1,-10 0 0,-4 5 0,-6 2 112,-4 3 0,-3-3 0,-9 7 0,-5 0 73,-8-1 0,-5 2 0,-11-4 1,-2-2-8,0-2 1,-13 1 0,1-9-1,-6-1-146,-4-6 0,-1-1 0,0-8 1,-1-1-113,-3-1 0,-2 2 0,4 0 1,1-1-280,3-2 1,-1-1 0,6 0 0,2 0 353,1 0 0,-4-6 0,-2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2:37.44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440 1 7809,'0'13'-38,"0"0"0,-6 0 0,2 0 1,-1 2 9,-1 2 0,2 4 0,-4 6 1,0 2 190,0 1 1,-2 11 0,-4 0-1,-1 4-31,0 4 0,-1 5 1,-2 0-1,-1-4-33,1 2 1,-3-3 0,1 0 0,2-4-77,2-4 1,-3 4 0,-1-10 0,2-3-3,2-4 0,1-7 0,0-5 0,1-6-1067,-1-5 1,1-5 1045,-1-5 0,0-8 0,1-7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2:37.64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27 7809,'10'-7'231,"-2"1"1,0 2-16,0-1 1,2 1 0,5 5-1,1 3-123,4 5 1,7 2 0,9-1 0,1-2-18,4 2 1,6-2 0,3-1 0,0-1-147,1-3 1,9 3 0,-1-2 0,0-1-245,2-2 1,1 3 0,1 1-1,0-2-853,4-2 1167,6-1 0,-7-5 0,8-3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D93BB2-0CF2-674C-A455-8A0DAB3DFFE0}" type="datetimeFigureOut">
              <a:rPr lang="en-US" smtClean="0"/>
              <a:t>9/8/22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1B5F32-EE00-0545-A6AA-EA024B23A8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613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5669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446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7823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8123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348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680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9/8/22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864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9/8/22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35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9/8/22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237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2851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619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4E38F9-AF6C-4941-9980-A5BFFCFC0FDD}" type="datetimeFigureOut">
              <a:rPr lang="en-US" smtClean="0"/>
              <a:t>9/8/22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070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://chienjuho.com/courses/cse417t/hw1.pdf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5.png"/><Relationship Id="rId18" Type="http://schemas.openxmlformats.org/officeDocument/2006/relationships/customXml" Target="../ink/ink9.xml"/><Relationship Id="rId26" Type="http://schemas.openxmlformats.org/officeDocument/2006/relationships/customXml" Target="../ink/ink13.xml"/><Relationship Id="rId39" Type="http://schemas.openxmlformats.org/officeDocument/2006/relationships/image" Target="../media/image38.png"/><Relationship Id="rId21" Type="http://schemas.openxmlformats.org/officeDocument/2006/relationships/image" Target="../media/image29.png"/><Relationship Id="rId34" Type="http://schemas.openxmlformats.org/officeDocument/2006/relationships/customXml" Target="../ink/ink17.xml"/><Relationship Id="rId42" Type="http://schemas.openxmlformats.org/officeDocument/2006/relationships/customXml" Target="../ink/ink21.xml"/><Relationship Id="rId47" Type="http://schemas.openxmlformats.org/officeDocument/2006/relationships/image" Target="../media/image42.png"/><Relationship Id="rId50" Type="http://schemas.openxmlformats.org/officeDocument/2006/relationships/customXml" Target="../ink/ink25.xml"/><Relationship Id="rId55" Type="http://schemas.openxmlformats.org/officeDocument/2006/relationships/image" Target="../media/image46.png"/><Relationship Id="rId7" Type="http://schemas.openxmlformats.org/officeDocument/2006/relationships/image" Target="../media/image22.png"/><Relationship Id="rId2" Type="http://schemas.openxmlformats.org/officeDocument/2006/relationships/customXml" Target="../ink/ink1.xml"/><Relationship Id="rId16" Type="http://schemas.openxmlformats.org/officeDocument/2006/relationships/customXml" Target="../ink/ink8.xml"/><Relationship Id="rId29" Type="http://schemas.openxmlformats.org/officeDocument/2006/relationships/image" Target="../media/image33.png"/><Relationship Id="rId11" Type="http://schemas.openxmlformats.org/officeDocument/2006/relationships/image" Target="../media/image24.png"/><Relationship Id="rId24" Type="http://schemas.openxmlformats.org/officeDocument/2006/relationships/customXml" Target="../ink/ink12.xml"/><Relationship Id="rId32" Type="http://schemas.openxmlformats.org/officeDocument/2006/relationships/customXml" Target="../ink/ink16.xml"/><Relationship Id="rId37" Type="http://schemas.openxmlformats.org/officeDocument/2006/relationships/image" Target="../media/image37.png"/><Relationship Id="rId40" Type="http://schemas.openxmlformats.org/officeDocument/2006/relationships/customXml" Target="../ink/ink20.xml"/><Relationship Id="rId45" Type="http://schemas.openxmlformats.org/officeDocument/2006/relationships/image" Target="../media/image41.png"/><Relationship Id="rId53" Type="http://schemas.openxmlformats.org/officeDocument/2006/relationships/image" Target="../media/image45.png"/><Relationship Id="rId58" Type="http://schemas.openxmlformats.org/officeDocument/2006/relationships/customXml" Target="../ink/ink29.xml"/><Relationship Id="rId5" Type="http://schemas.openxmlformats.org/officeDocument/2006/relationships/image" Target="../media/image211.png"/><Relationship Id="rId61" Type="http://schemas.openxmlformats.org/officeDocument/2006/relationships/image" Target="../media/image49.png"/><Relationship Id="rId19" Type="http://schemas.openxmlformats.org/officeDocument/2006/relationships/image" Target="../media/image28.png"/><Relationship Id="rId14" Type="http://schemas.openxmlformats.org/officeDocument/2006/relationships/customXml" Target="../ink/ink7.xml"/><Relationship Id="rId22" Type="http://schemas.openxmlformats.org/officeDocument/2006/relationships/customXml" Target="../ink/ink11.xml"/><Relationship Id="rId27" Type="http://schemas.openxmlformats.org/officeDocument/2006/relationships/image" Target="../media/image32.png"/><Relationship Id="rId30" Type="http://schemas.openxmlformats.org/officeDocument/2006/relationships/customXml" Target="../ink/ink15.xml"/><Relationship Id="rId35" Type="http://schemas.openxmlformats.org/officeDocument/2006/relationships/image" Target="../media/image36.png"/><Relationship Id="rId43" Type="http://schemas.openxmlformats.org/officeDocument/2006/relationships/image" Target="../media/image40.png"/><Relationship Id="rId48" Type="http://schemas.openxmlformats.org/officeDocument/2006/relationships/customXml" Target="../ink/ink24.xml"/><Relationship Id="rId56" Type="http://schemas.openxmlformats.org/officeDocument/2006/relationships/customXml" Target="../ink/ink28.xml"/><Relationship Id="rId8" Type="http://schemas.openxmlformats.org/officeDocument/2006/relationships/customXml" Target="../ink/ink4.xml"/><Relationship Id="rId51" Type="http://schemas.openxmlformats.org/officeDocument/2006/relationships/image" Target="../media/image44.png"/><Relationship Id="rId3" Type="http://schemas.openxmlformats.org/officeDocument/2006/relationships/image" Target="../media/image15.png"/><Relationship Id="rId12" Type="http://schemas.openxmlformats.org/officeDocument/2006/relationships/customXml" Target="../ink/ink6.xml"/><Relationship Id="rId17" Type="http://schemas.openxmlformats.org/officeDocument/2006/relationships/image" Target="../media/image27.png"/><Relationship Id="rId25" Type="http://schemas.openxmlformats.org/officeDocument/2006/relationships/image" Target="../media/image31.png"/><Relationship Id="rId33" Type="http://schemas.openxmlformats.org/officeDocument/2006/relationships/image" Target="../media/image35.png"/><Relationship Id="rId38" Type="http://schemas.openxmlformats.org/officeDocument/2006/relationships/customXml" Target="../ink/ink19.xml"/><Relationship Id="rId46" Type="http://schemas.openxmlformats.org/officeDocument/2006/relationships/customXml" Target="../ink/ink23.xml"/><Relationship Id="rId59" Type="http://schemas.openxmlformats.org/officeDocument/2006/relationships/image" Target="../media/image48.png"/><Relationship Id="rId20" Type="http://schemas.openxmlformats.org/officeDocument/2006/relationships/customXml" Target="../ink/ink10.xml"/><Relationship Id="rId41" Type="http://schemas.openxmlformats.org/officeDocument/2006/relationships/image" Target="../media/image39.png"/><Relationship Id="rId54" Type="http://schemas.openxmlformats.org/officeDocument/2006/relationships/customXml" Target="../ink/ink27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.xml"/><Relationship Id="rId15" Type="http://schemas.openxmlformats.org/officeDocument/2006/relationships/image" Target="../media/image26.png"/><Relationship Id="rId23" Type="http://schemas.openxmlformats.org/officeDocument/2006/relationships/image" Target="../media/image30.png"/><Relationship Id="rId28" Type="http://schemas.openxmlformats.org/officeDocument/2006/relationships/customXml" Target="../ink/ink14.xml"/><Relationship Id="rId36" Type="http://schemas.openxmlformats.org/officeDocument/2006/relationships/customXml" Target="../ink/ink18.xml"/><Relationship Id="rId49" Type="http://schemas.openxmlformats.org/officeDocument/2006/relationships/image" Target="../media/image43.png"/><Relationship Id="rId57" Type="http://schemas.openxmlformats.org/officeDocument/2006/relationships/image" Target="../media/image47.png"/><Relationship Id="rId10" Type="http://schemas.openxmlformats.org/officeDocument/2006/relationships/customXml" Target="../ink/ink5.xml"/><Relationship Id="rId31" Type="http://schemas.openxmlformats.org/officeDocument/2006/relationships/image" Target="../media/image34.png"/><Relationship Id="rId44" Type="http://schemas.openxmlformats.org/officeDocument/2006/relationships/customXml" Target="../ink/ink22.xml"/><Relationship Id="rId52" Type="http://schemas.openxmlformats.org/officeDocument/2006/relationships/customXml" Target="../ink/ink26.xml"/><Relationship Id="rId60" Type="http://schemas.openxmlformats.org/officeDocument/2006/relationships/customXml" Target="../ink/ink30.xml"/><Relationship Id="rId4" Type="http://schemas.openxmlformats.org/officeDocument/2006/relationships/customXml" Target="../ink/ink2.xml"/><Relationship Id="rId9" Type="http://schemas.openxmlformats.org/officeDocument/2006/relationships/image" Target="../media/image23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63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12" Type="http://schemas.openxmlformats.org/officeDocument/2006/relationships/image" Target="../media/image62.png"/><Relationship Id="rId2" Type="http://schemas.openxmlformats.org/officeDocument/2006/relationships/image" Target="../media/image190.png"/><Relationship Id="rId16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11" Type="http://schemas.openxmlformats.org/officeDocument/2006/relationships/image" Target="../media/image61.png"/><Relationship Id="rId5" Type="http://schemas.openxmlformats.org/officeDocument/2006/relationships/image" Target="../media/image55.png"/><Relationship Id="rId15" Type="http://schemas.openxmlformats.org/officeDocument/2006/relationships/image" Target="../media/image65.png"/><Relationship Id="rId10" Type="http://schemas.openxmlformats.org/officeDocument/2006/relationships/image" Target="../media/image60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Relationship Id="rId14" Type="http://schemas.openxmlformats.org/officeDocument/2006/relationships/image" Target="../media/image64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63.png"/><Relationship Id="rId18" Type="http://schemas.openxmlformats.org/officeDocument/2006/relationships/image" Target="../media/image12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12" Type="http://schemas.openxmlformats.org/officeDocument/2006/relationships/image" Target="../media/image62.png"/><Relationship Id="rId17" Type="http://schemas.openxmlformats.org/officeDocument/2006/relationships/image" Target="../media/image68.png"/><Relationship Id="rId2" Type="http://schemas.openxmlformats.org/officeDocument/2006/relationships/image" Target="../media/image190.png"/><Relationship Id="rId16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11" Type="http://schemas.openxmlformats.org/officeDocument/2006/relationships/image" Target="../media/image61.png"/><Relationship Id="rId5" Type="http://schemas.openxmlformats.org/officeDocument/2006/relationships/image" Target="../media/image55.png"/><Relationship Id="rId15" Type="http://schemas.openxmlformats.org/officeDocument/2006/relationships/image" Target="../media/image67.png"/><Relationship Id="rId10" Type="http://schemas.openxmlformats.org/officeDocument/2006/relationships/image" Target="../media/image60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Relationship Id="rId14" Type="http://schemas.openxmlformats.org/officeDocument/2006/relationships/image" Target="../media/image64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0.png"/><Relationship Id="rId13" Type="http://schemas.openxmlformats.org/officeDocument/2006/relationships/image" Target="../media/image550.png"/><Relationship Id="rId3" Type="http://schemas.openxmlformats.org/officeDocument/2006/relationships/image" Target="../media/image271.png"/><Relationship Id="rId7" Type="http://schemas.openxmlformats.org/officeDocument/2006/relationships/image" Target="../media/image490.png"/><Relationship Id="rId12" Type="http://schemas.openxmlformats.org/officeDocument/2006/relationships/image" Target="../media/image54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0.png"/><Relationship Id="rId11" Type="http://schemas.openxmlformats.org/officeDocument/2006/relationships/image" Target="../media/image530.png"/><Relationship Id="rId5" Type="http://schemas.openxmlformats.org/officeDocument/2006/relationships/image" Target="../media/image470.png"/><Relationship Id="rId15" Type="http://schemas.openxmlformats.org/officeDocument/2006/relationships/image" Target="../media/image12.png"/><Relationship Id="rId10" Type="http://schemas.openxmlformats.org/officeDocument/2006/relationships/image" Target="../media/image520.png"/><Relationship Id="rId4" Type="http://schemas.openxmlformats.org/officeDocument/2006/relationships/image" Target="../media/image460.png"/><Relationship Id="rId9" Type="http://schemas.openxmlformats.org/officeDocument/2006/relationships/image" Target="../media/image510.png"/><Relationship Id="rId14" Type="http://schemas.openxmlformats.org/officeDocument/2006/relationships/image" Target="../media/image58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0.png"/><Relationship Id="rId13" Type="http://schemas.openxmlformats.org/officeDocument/2006/relationships/image" Target="../media/image550.png"/><Relationship Id="rId3" Type="http://schemas.openxmlformats.org/officeDocument/2006/relationships/image" Target="../media/image280.png"/><Relationship Id="rId7" Type="http://schemas.openxmlformats.org/officeDocument/2006/relationships/image" Target="../media/image290.png"/><Relationship Id="rId12" Type="http://schemas.openxmlformats.org/officeDocument/2006/relationships/image" Target="../media/image310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0.png"/><Relationship Id="rId11" Type="http://schemas.openxmlformats.org/officeDocument/2006/relationships/image" Target="../media/image300.png"/><Relationship Id="rId5" Type="http://schemas.openxmlformats.org/officeDocument/2006/relationships/image" Target="../media/image470.png"/><Relationship Id="rId10" Type="http://schemas.openxmlformats.org/officeDocument/2006/relationships/image" Target="../media/image520.png"/><Relationship Id="rId4" Type="http://schemas.openxmlformats.org/officeDocument/2006/relationships/image" Target="../media/image460.png"/><Relationship Id="rId9" Type="http://schemas.openxmlformats.org/officeDocument/2006/relationships/image" Target="../media/image510.png"/><Relationship Id="rId14" Type="http://schemas.openxmlformats.org/officeDocument/2006/relationships/image" Target="../media/image58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0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3.tif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0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1.png"/><Relationship Id="rId2" Type="http://schemas.openxmlformats.org/officeDocument/2006/relationships/image" Target="../media/image31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0.png"/><Relationship Id="rId13" Type="http://schemas.openxmlformats.org/officeDocument/2006/relationships/image" Target="../media/image450.png"/><Relationship Id="rId18" Type="http://schemas.openxmlformats.org/officeDocument/2006/relationships/image" Target="../media/image501.png"/><Relationship Id="rId26" Type="http://schemas.openxmlformats.org/officeDocument/2006/relationships/image" Target="../media/image52.tiff"/><Relationship Id="rId21" Type="http://schemas.openxmlformats.org/officeDocument/2006/relationships/image" Target="../media/image531.png"/><Relationship Id="rId7" Type="http://schemas.openxmlformats.org/officeDocument/2006/relationships/image" Target="../media/image390.png"/><Relationship Id="rId12" Type="http://schemas.openxmlformats.org/officeDocument/2006/relationships/image" Target="../media/image440.png"/><Relationship Id="rId17" Type="http://schemas.openxmlformats.org/officeDocument/2006/relationships/image" Target="../media/image491.png"/><Relationship Id="rId25" Type="http://schemas.openxmlformats.org/officeDocument/2006/relationships/image" Target="../media/image51.png"/><Relationship Id="rId16" Type="http://schemas.openxmlformats.org/officeDocument/2006/relationships/image" Target="../media/image481.png"/><Relationship Id="rId20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0.png"/><Relationship Id="rId11" Type="http://schemas.openxmlformats.org/officeDocument/2006/relationships/image" Target="../media/image430.png"/><Relationship Id="rId24" Type="http://schemas.openxmlformats.org/officeDocument/2006/relationships/image" Target="../media/image560.png"/><Relationship Id="rId5" Type="http://schemas.openxmlformats.org/officeDocument/2006/relationships/image" Target="../media/image370.png"/><Relationship Id="rId15" Type="http://schemas.openxmlformats.org/officeDocument/2006/relationships/image" Target="../media/image471.png"/><Relationship Id="rId23" Type="http://schemas.openxmlformats.org/officeDocument/2006/relationships/image" Target="../media/image551.png"/><Relationship Id="rId10" Type="http://schemas.openxmlformats.org/officeDocument/2006/relationships/image" Target="../media/image420.png"/><Relationship Id="rId19" Type="http://schemas.openxmlformats.org/officeDocument/2006/relationships/image" Target="../media/image75.png"/><Relationship Id="rId4" Type="http://schemas.openxmlformats.org/officeDocument/2006/relationships/image" Target="../media/image360.png"/><Relationship Id="rId9" Type="http://schemas.openxmlformats.org/officeDocument/2006/relationships/image" Target="../media/image410.png"/><Relationship Id="rId14" Type="http://schemas.openxmlformats.org/officeDocument/2006/relationships/image" Target="../media/image461.png"/><Relationship Id="rId22" Type="http://schemas.openxmlformats.org/officeDocument/2006/relationships/image" Target="../media/image541.png"/><Relationship Id="rId27" Type="http://schemas.openxmlformats.org/officeDocument/2006/relationships/image" Target="../media/image12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1.png"/><Relationship Id="rId7" Type="http://schemas.openxmlformats.org/officeDocument/2006/relationships/image" Target="../media/image570.png"/><Relationship Id="rId2" Type="http://schemas.openxmlformats.org/officeDocument/2006/relationships/image" Target="../media/image52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0.png"/><Relationship Id="rId5" Type="http://schemas.openxmlformats.org/officeDocument/2006/relationships/image" Target="../media/image590.png"/><Relationship Id="rId10" Type="http://schemas.openxmlformats.org/officeDocument/2006/relationships/image" Target="../media/image12.png"/><Relationship Id="rId4" Type="http://schemas.openxmlformats.org/officeDocument/2006/relationships/image" Target="../media/image581.png"/><Relationship Id="rId9" Type="http://schemas.openxmlformats.org/officeDocument/2006/relationships/image" Target="../media/image340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2.png"/><Relationship Id="rId7" Type="http://schemas.openxmlformats.org/officeDocument/2006/relationships/image" Target="../media/image12.png"/><Relationship Id="rId2" Type="http://schemas.openxmlformats.org/officeDocument/2006/relationships/image" Target="../media/image3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tiff"/><Relationship Id="rId5" Type="http://schemas.openxmlformats.org/officeDocument/2006/relationships/image" Target="../media/image590.png"/><Relationship Id="rId10" Type="http://schemas.openxmlformats.org/officeDocument/2006/relationships/image" Target="../media/image620.png"/><Relationship Id="rId9" Type="http://schemas.openxmlformats.org/officeDocument/2006/relationships/image" Target="../media/image35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2.png"/><Relationship Id="rId7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tiff"/><Relationship Id="rId11" Type="http://schemas.openxmlformats.org/officeDocument/2006/relationships/image" Target="../media/image610.png"/><Relationship Id="rId5" Type="http://schemas.openxmlformats.org/officeDocument/2006/relationships/image" Target="../media/image590.png"/><Relationship Id="rId10" Type="http://schemas.openxmlformats.org/officeDocument/2006/relationships/image" Target="../media/image620.png"/><Relationship Id="rId4" Type="http://schemas.openxmlformats.org/officeDocument/2006/relationships/image" Target="../media/image600.png"/><Relationship Id="rId9" Type="http://schemas.openxmlformats.org/officeDocument/2006/relationships/image" Target="../media/image353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tiff"/><Relationship Id="rId2" Type="http://schemas.openxmlformats.org/officeDocument/2006/relationships/image" Target="../media/image34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tiff"/><Relationship Id="rId2" Type="http://schemas.openxmlformats.org/officeDocument/2006/relationships/image" Target="../media/image6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70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3764" y="1112635"/>
            <a:ext cx="9798996" cy="23876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CSE 417T</a:t>
            </a:r>
            <a:br>
              <a:rPr lang="en-US" dirty="0"/>
            </a:br>
            <a:r>
              <a:rPr lang="en-US" dirty="0"/>
              <a:t>Introduction to Machine Learning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663764" y="4774414"/>
            <a:ext cx="11528236" cy="1655762"/>
          </a:xfrm>
        </p:spPr>
        <p:txBody>
          <a:bodyPr>
            <a:normAutofit/>
          </a:bodyPr>
          <a:lstStyle/>
          <a:p>
            <a:endParaRPr lang="en-US" dirty="0"/>
          </a:p>
          <a:p>
            <a:pPr algn="l"/>
            <a:r>
              <a:rPr lang="en-US" sz="3600" dirty="0"/>
              <a:t>Lecture 4</a:t>
            </a:r>
            <a:br>
              <a:rPr lang="en-US" sz="3600" dirty="0"/>
            </a:br>
            <a:r>
              <a:rPr lang="en-US" sz="3600" dirty="0"/>
              <a:t>Instructor: </a:t>
            </a:r>
            <a:r>
              <a:rPr lang="en-US" sz="3600" dirty="0" err="1"/>
              <a:t>Chien-Ju</a:t>
            </a:r>
            <a:r>
              <a:rPr lang="en-US" sz="3600" dirty="0"/>
              <a:t> (CJ) Ho</a:t>
            </a:r>
          </a:p>
        </p:txBody>
      </p:sp>
    </p:spTree>
    <p:extLst>
      <p:ext uri="{BB962C8B-B14F-4D97-AF65-F5344CB8AC3E}">
        <p14:creationId xmlns:p14="http://schemas.microsoft.com/office/powerpoint/2010/main" val="12830641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2C33A0-C173-8745-AF82-B825320CB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Revisit the learning problem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437F11-7125-EB40-9058-24F70BAF55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3076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75F921D-529C-EF49-9F79-B393E12A48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3315" y="0"/>
            <a:ext cx="9205369" cy="6858000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D9F3F00-4058-E442-96F4-CD2BF8404B78}"/>
              </a:ext>
            </a:extLst>
          </p:cNvPr>
          <p:cNvSpPr/>
          <p:nvPr/>
        </p:nvSpPr>
        <p:spPr>
          <a:xfrm>
            <a:off x="6817895" y="3128211"/>
            <a:ext cx="2919663" cy="2133600"/>
          </a:xfrm>
          <a:prstGeom prst="round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1951889-5E68-3A46-8846-CA69A98D3995}"/>
                  </a:ext>
                </a:extLst>
              </p:cNvPr>
              <p:cNvSpPr txBox="1"/>
              <p:nvPr/>
            </p:nvSpPr>
            <p:spPr>
              <a:xfrm>
                <a:off x="5972175" y="5536685"/>
                <a:ext cx="559114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>
                    <a:solidFill>
                      <a:srgbClr val="00B050"/>
                    </a:solidFill>
                  </a:rPr>
                  <a:t>How to generally characterize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𝒈</m:t>
                    </m:r>
                    <m:r>
                      <a:rPr lang="en-US" sz="28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sz="28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𝒇</m:t>
                    </m:r>
                  </m:oMath>
                </a14:m>
                <a:endParaRPr lang="en-US" sz="28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1951889-5E68-3A46-8846-CA69A98D39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2175" y="5536685"/>
                <a:ext cx="5591146" cy="523220"/>
              </a:xfrm>
              <a:prstGeom prst="rect">
                <a:avLst/>
              </a:prstGeom>
              <a:blipFill>
                <a:blip r:embed="rId3"/>
                <a:stretch>
                  <a:fillRect l="-2041" t="-9524" r="-454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09413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CE3C52D-2AFD-FF4C-B86C-A3B1686D9E1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Goal: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CE3C52D-2AFD-FF4C-B86C-A3B1686D9E1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6B7754-9A8B-B042-AF4D-1B4A61AFD47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1161295" cy="4834482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A general approach:</a:t>
                </a:r>
              </a:p>
              <a:p>
                <a:pPr lvl="1"/>
                <a:r>
                  <a:rPr lang="en-US" dirty="0"/>
                  <a:t>Define an error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that quantify how far away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/>
                  <a:t> is to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choose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argmin</m:t>
                            </m:r>
                          </m:e>
                          <m:lim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ℋ</m:t>
                            </m:r>
                          </m:lim>
                        </m:limLow>
                      </m:fName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d>
                      </m:e>
                    </m:func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lvl="1"/>
                <a:endParaRPr lang="en-US" sz="900" dirty="0"/>
              </a:p>
              <a:p>
                <a:pPr>
                  <a:lnSpc>
                    <a:spcPct val="120000"/>
                  </a:lnSpc>
                </a:pPr>
                <a:r>
                  <a:rPr lang="en-US" dirty="0"/>
                  <a:t>A major component of ML is </a:t>
                </a:r>
                <a:r>
                  <a:rPr lang="en-US" dirty="0">
                    <a:solidFill>
                      <a:srgbClr val="C00000"/>
                    </a:solidFill>
                  </a:rPr>
                  <a:t>optimization</a:t>
                </a:r>
                <a:endParaRPr lang="en-US" sz="120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is usually defined in terms of a </a:t>
                </a:r>
                <a:r>
                  <a:rPr lang="en-US" dirty="0">
                    <a:solidFill>
                      <a:schemeClr val="accent2"/>
                    </a:solidFill>
                  </a:rPr>
                  <a:t>pointwise</a:t>
                </a:r>
                <a:r>
                  <a:rPr lang="en-US" dirty="0">
                    <a:solidFill>
                      <a:schemeClr val="tx1"/>
                    </a:solidFill>
                  </a:rPr>
                  <a:t> error function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endParaRPr lang="en-US" sz="2400" dirty="0">
                  <a:solidFill>
                    <a:schemeClr val="tx1"/>
                  </a:solidFill>
                </a:endParaRPr>
              </a:p>
              <a:p>
                <a:pPr lvl="1">
                  <a:lnSpc>
                    <a:spcPct val="120000"/>
                  </a:lnSpc>
                </a:pPr>
                <a:r>
                  <a:rPr lang="en-US" sz="2000" dirty="0">
                    <a:solidFill>
                      <a:schemeClr val="tx1"/>
                    </a:solidFill>
                  </a:rPr>
                  <a:t>Binary error (classification):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d>
                      <m:dPr>
                        <m:ctrlP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),</m:t>
                        </m:r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US" sz="20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𝕝</m:t>
                    </m:r>
                    <m:r>
                      <a:rPr lang="en-US" sz="200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r>
                      <a:rPr lang="en-US" sz="20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sz="20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sz="20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0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0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200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1400" dirty="0">
                  <a:solidFill>
                    <a:schemeClr val="bg1">
                      <a:lumMod val="75000"/>
                    </a:schemeClr>
                  </a:solidFill>
                </a:endParaRPr>
              </a:p>
              <a:p>
                <a:pPr lvl="1">
                  <a:lnSpc>
                    <a:spcPct val="120000"/>
                  </a:lnSpc>
                </a:pPr>
                <a:r>
                  <a:rPr lang="en-US" sz="2000" dirty="0">
                    <a:solidFill>
                      <a:schemeClr val="tx1"/>
                    </a:solidFill>
                  </a:rPr>
                  <a:t>Squared error (regression):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d>
                      <m:dPr>
                        <m:ctrlP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),</m:t>
                        </m:r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US" sz="20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sz="20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  <m:d>
                              <m:dPr>
                                <m:ctrlPr>
                                  <a:rPr lang="en-US" sz="20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</m:e>
                        </m:d>
                      </m:e>
                      <m:sup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lvl="1">
                  <a:lnSpc>
                    <a:spcPct val="120000"/>
                  </a:lnSpc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6B7754-9A8B-B042-AF4D-1B4A61AFD4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1161295" cy="4834482"/>
              </a:xfrm>
              <a:blipFill>
                <a:blip r:embed="rId3"/>
                <a:stretch>
                  <a:fillRect l="-909" t="-20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8703FC97-0E35-3046-9882-51DCA24E01AC}"/>
              </a:ext>
            </a:extLst>
          </p:cNvPr>
          <p:cNvGrpSpPr/>
          <p:nvPr/>
        </p:nvGrpSpPr>
        <p:grpSpPr>
          <a:xfrm>
            <a:off x="274320" y="5838983"/>
            <a:ext cx="6096000" cy="956061"/>
            <a:chOff x="6687312" y="3237987"/>
            <a:chExt cx="6096000" cy="95606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203FA0BC-14C7-A347-B3C1-50AF3706D870}"/>
                    </a:ext>
                  </a:extLst>
                </p:cNvPr>
                <p:cNvSpPr/>
                <p:nvPr/>
              </p:nvSpPr>
              <p:spPr>
                <a:xfrm>
                  <a:off x="6687312" y="3237987"/>
                  <a:ext cx="6096000" cy="894091"/>
                </a:xfrm>
                <a:prstGeom prst="rect">
                  <a:avLst/>
                </a:prstGeom>
              </p:spPr>
              <p:txBody>
                <a:bodyPr>
                  <a:spAutoFit/>
                </a:bodyPr>
                <a:lstStyle/>
                <a:p>
                  <a:pPr lvl="1">
                    <a:lnSpc>
                      <a:spcPct val="120000"/>
                    </a:lnSpc>
                  </a:pPr>
                  <a:r>
                    <a:rPr lang="en-US" dirty="0">
                      <a:solidFill>
                        <a:schemeClr val="accent1"/>
                      </a:solidFill>
                    </a:rPr>
                    <a:t>	     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en-US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a14:m>
                  <a:r>
                    <a:rPr lang="en-US" dirty="0">
                      <a:solidFill>
                        <a:schemeClr val="accent1"/>
                      </a:solidFill>
                    </a:rPr>
                    <a:t>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  <m:r>
                            <a:rPr lang="en-US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  <m:r>
                            <a:rPr lang="en-US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a14:m>
                  <a:endParaRPr lang="en-US" i="1" dirty="0">
                    <a:solidFill>
                      <a:schemeClr val="accent1"/>
                    </a:solidFill>
                    <a:latin typeface="Cambria Math" panose="02040503050406030204" pitchFamily="18" charset="0"/>
                  </a:endParaRPr>
                </a:p>
                <a:p>
                  <a:pPr lvl="1">
                    <a:lnSpc>
                      <a:spcPct val="12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𝔼</m:t>
                            </m:r>
                          </m:e>
                          <m:sub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[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b="0" i="1" dirty="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dirty="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]</m:t>
                        </m:r>
                      </m:oMath>
                    </m:oMathPara>
                  </a14:m>
                  <a:endParaRPr lang="en-US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203FA0BC-14C7-A347-B3C1-50AF3706D87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7312" y="3237987"/>
                  <a:ext cx="6096000" cy="894091"/>
                </a:xfrm>
                <a:prstGeom prst="rect">
                  <a:avLst/>
                </a:prstGeom>
                <a:blipFill>
                  <a:blip r:embed="rId4"/>
                  <a:stretch>
                    <a:fillRect t="-33333" b="-236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69653895-6AB6-0543-80BD-6636309BB8E5}"/>
                </a:ext>
              </a:extLst>
            </p:cNvPr>
            <p:cNvSpPr/>
            <p:nvPr/>
          </p:nvSpPr>
          <p:spPr>
            <a:xfrm>
              <a:off x="7961376" y="3237987"/>
              <a:ext cx="3392424" cy="956061"/>
            </a:xfrm>
            <a:prstGeom prst="round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09A0007-2AA4-A547-B4DE-0E7B104C6456}"/>
              </a:ext>
            </a:extLst>
          </p:cNvPr>
          <p:cNvSpPr/>
          <p:nvPr/>
        </p:nvSpPr>
        <p:spPr>
          <a:xfrm>
            <a:off x="6041136" y="5790202"/>
            <a:ext cx="6074182" cy="9916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The discussion on the </a:t>
            </a:r>
            <a:r>
              <a:rPr lang="en-US" sz="2400" dirty="0" err="1"/>
              <a:t>Hoeffding’s</a:t>
            </a:r>
            <a:r>
              <a:rPr lang="en-US" sz="2400" dirty="0"/>
              <a:t> inequality applies for general (bounded) error functions.</a:t>
            </a:r>
          </a:p>
        </p:txBody>
      </p:sp>
    </p:spTree>
    <p:extLst>
      <p:ext uri="{BB962C8B-B14F-4D97-AF65-F5344CB8AC3E}">
        <p14:creationId xmlns:p14="http://schemas.microsoft.com/office/powerpoint/2010/main" val="246949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7D56C-4897-E748-A294-C3E33E624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choose the error function?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0F5F90-EDD5-CE42-9714-00954FBDDE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353800" cy="4896017"/>
          </a:xfrm>
        </p:spPr>
        <p:txBody>
          <a:bodyPr>
            <a:normAutofit/>
          </a:bodyPr>
          <a:lstStyle/>
          <a:p>
            <a:r>
              <a:rPr lang="en-US" dirty="0"/>
              <a:t>Consideration 1: Properties of domain applications</a:t>
            </a:r>
          </a:p>
          <a:p>
            <a:r>
              <a:rPr lang="en-US" dirty="0"/>
              <a:t>Example: Fingerprint recognition </a:t>
            </a:r>
          </a:p>
          <a:p>
            <a:pPr lvl="1"/>
            <a:r>
              <a:rPr lang="en-US" dirty="0"/>
              <a:t>Input: fingerprints</a:t>
            </a:r>
          </a:p>
          <a:p>
            <a:pPr lvl="1"/>
            <a:r>
              <a:rPr lang="en-US" dirty="0"/>
              <a:t>Outputs: whether the person is authorized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Content Placeholder 4">
                <a:extLst>
                  <a:ext uri="{FF2B5EF4-FFF2-40B4-BE49-F238E27FC236}">
                    <a16:creationId xmlns:a16="http://schemas.microsoft.com/office/drawing/2014/main" id="{09232DBC-4132-CB4D-A7FA-9CABA4DDAD4D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1573409" y="4685340"/>
              <a:ext cx="4217791" cy="1361914"/>
            </p:xfrm>
            <a:graphic>
              <a:graphicData uri="http://schemas.openxmlformats.org/drawingml/2006/table">
                <a:tbl>
                  <a:tblPr firstRow="1" firstCol="1">
                    <a:tableStyleId>{5C22544A-7EE6-4342-B048-85BDC9FD1C3A}</a:tableStyleId>
                  </a:tblPr>
                  <a:tblGrid>
                    <a:gridCol w="716935">
                      <a:extLst>
                        <a:ext uri="{9D8B030D-6E8A-4147-A177-3AD203B41FA5}">
                          <a16:colId xmlns:a16="http://schemas.microsoft.com/office/drawing/2014/main" val="2957052883"/>
                        </a:ext>
                      </a:extLst>
                    </a:gridCol>
                    <a:gridCol w="485941">
                      <a:extLst>
                        <a:ext uri="{9D8B030D-6E8A-4147-A177-3AD203B41FA5}">
                          <a16:colId xmlns:a16="http://schemas.microsoft.com/office/drawing/2014/main" val="1304555644"/>
                        </a:ext>
                      </a:extLst>
                    </a:gridCol>
                    <a:gridCol w="1544219">
                      <a:extLst>
                        <a:ext uri="{9D8B030D-6E8A-4147-A177-3AD203B41FA5}">
                          <a16:colId xmlns:a16="http://schemas.microsoft.com/office/drawing/2014/main" val="4217022633"/>
                        </a:ext>
                      </a:extLst>
                    </a:gridCol>
                    <a:gridCol w="1470696">
                      <a:extLst>
                        <a:ext uri="{9D8B030D-6E8A-4147-A177-3AD203B41FA5}">
                          <a16:colId xmlns:a16="http://schemas.microsoft.com/office/drawing/2014/main" val="3604316316"/>
                        </a:ext>
                      </a:extLst>
                    </a:gridCol>
                  </a:tblGrid>
                  <a:tr h="296084">
                    <a:tc rowSpan="2" gridSpan="2">
                      <a:txBody>
                        <a:bodyPr/>
                        <a:lstStyle/>
                        <a:p>
                          <a:pPr algn="ctr"/>
                          <a:endParaRPr lang="en-US" sz="1800"/>
                        </a:p>
                      </a:txBody>
                      <a:tcPr marL="84448" marR="84448" marT="42224" marB="42224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 rowSpan="2"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1" i="1" smtClean="0">
                                    <a:latin typeface="Cambria Math" panose="02040503050406030204" pitchFamily="18" charset="0"/>
                                  </a:rPr>
                                  <m:t>𝒇</m:t>
                                </m:r>
                                <m:d>
                                  <m:dPr>
                                    <m:ctrlPr>
                                      <a:rPr lang="en-US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1" i="1" smtClean="0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</m:acc>
                                  </m:e>
                                </m:d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84448" marR="84448" marT="42224" marB="4222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90595438"/>
                      </a:ext>
                    </a:extLst>
                  </a:tr>
                  <a:tr h="283855">
                    <a:tc gridSpan="2"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/>
                            <a:t>+1</a:t>
                          </a:r>
                        </a:p>
                      </a:txBody>
                      <a:tcPr marL="60064" marR="60064" marT="30031" marB="3003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-1</a:t>
                          </a:r>
                        </a:p>
                      </a:txBody>
                      <a:tcPr marL="60064" marR="60064" marT="30031" marB="3003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82521841"/>
                      </a:ext>
                    </a:extLst>
                  </a:tr>
                  <a:tr h="283855">
                    <a:tc row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1" i="1" smtClean="0">
                                    <a:latin typeface="Cambria Math" panose="02040503050406030204" pitchFamily="18" charset="0"/>
                                  </a:rPr>
                                  <m:t>𝒉</m:t>
                                </m:r>
                                <m:d>
                                  <m:dPr>
                                    <m:ctrlPr>
                                      <a:rPr lang="en-US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1" i="1" smtClean="0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</m:acc>
                                  </m:e>
                                </m:d>
                              </m:oMath>
                            </m:oMathPara>
                          </a14:m>
                          <a:endParaRPr lang="en-US" sz="1800"/>
                        </a:p>
                      </a:txBody>
                      <a:tcPr marL="84448" marR="84448" marT="42224" marB="4222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/>
                            <a:t>+1</a:t>
                          </a:r>
                        </a:p>
                      </a:txBody>
                      <a:tcPr marL="60064" marR="60064" marT="30031" marB="3003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/>
                            <a:t>No error</a:t>
                          </a:r>
                        </a:p>
                      </a:txBody>
                      <a:tcPr marL="60064" marR="60064" marT="30031" marB="3003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rgbClr val="7030A0"/>
                              </a:solidFill>
                            </a:rPr>
                            <a:t>False positive</a:t>
                          </a:r>
                        </a:p>
                      </a:txBody>
                      <a:tcPr marL="60064" marR="60064" marT="30031" marB="3003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272726909"/>
                      </a:ext>
                    </a:extLst>
                  </a:tr>
                  <a:tr h="32670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-1</a:t>
                          </a:r>
                        </a:p>
                      </a:txBody>
                      <a:tcPr marL="60064" marR="60064" marT="30031" marB="3003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rgbClr val="7030A0"/>
                              </a:solidFill>
                            </a:rPr>
                            <a:t>False negative</a:t>
                          </a:r>
                        </a:p>
                      </a:txBody>
                      <a:tcPr marL="60064" marR="60064" marT="30031" marB="3003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No error</a:t>
                          </a:r>
                        </a:p>
                      </a:txBody>
                      <a:tcPr marL="60064" marR="60064" marT="30031" marB="3003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96888091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Content Placeholder 4">
                <a:extLst>
                  <a:ext uri="{FF2B5EF4-FFF2-40B4-BE49-F238E27FC236}">
                    <a16:creationId xmlns:a16="http://schemas.microsoft.com/office/drawing/2014/main" id="{09232DBC-4132-CB4D-A7FA-9CABA4DDAD4D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574393260"/>
                  </p:ext>
                </p:extLst>
              </p:nvPr>
            </p:nvGraphicFramePr>
            <p:xfrm>
              <a:off x="1573409" y="4685340"/>
              <a:ext cx="4217791" cy="1361914"/>
            </p:xfrm>
            <a:graphic>
              <a:graphicData uri="http://schemas.openxmlformats.org/drawingml/2006/table">
                <a:tbl>
                  <a:tblPr firstRow="1" firstCol="1">
                    <a:tableStyleId>{5C22544A-7EE6-4342-B048-85BDC9FD1C3A}</a:tableStyleId>
                  </a:tblPr>
                  <a:tblGrid>
                    <a:gridCol w="716935">
                      <a:extLst>
                        <a:ext uri="{9D8B030D-6E8A-4147-A177-3AD203B41FA5}">
                          <a16:colId xmlns:a16="http://schemas.microsoft.com/office/drawing/2014/main" val="2957052883"/>
                        </a:ext>
                      </a:extLst>
                    </a:gridCol>
                    <a:gridCol w="485941">
                      <a:extLst>
                        <a:ext uri="{9D8B030D-6E8A-4147-A177-3AD203B41FA5}">
                          <a16:colId xmlns:a16="http://schemas.microsoft.com/office/drawing/2014/main" val="1304555644"/>
                        </a:ext>
                      </a:extLst>
                    </a:gridCol>
                    <a:gridCol w="1544219">
                      <a:extLst>
                        <a:ext uri="{9D8B030D-6E8A-4147-A177-3AD203B41FA5}">
                          <a16:colId xmlns:a16="http://schemas.microsoft.com/office/drawing/2014/main" val="4217022633"/>
                        </a:ext>
                      </a:extLst>
                    </a:gridCol>
                    <a:gridCol w="1470696">
                      <a:extLst>
                        <a:ext uri="{9D8B030D-6E8A-4147-A177-3AD203B41FA5}">
                          <a16:colId xmlns:a16="http://schemas.microsoft.com/office/drawing/2014/main" val="3604316316"/>
                        </a:ext>
                      </a:extLst>
                    </a:gridCol>
                  </a:tblGrid>
                  <a:tr h="358768">
                    <a:tc rowSpan="2" gridSpan="2">
                      <a:txBody>
                        <a:bodyPr/>
                        <a:lstStyle/>
                        <a:p>
                          <a:pPr algn="ctr"/>
                          <a:endParaRPr lang="en-US" sz="1800"/>
                        </a:p>
                      </a:txBody>
                      <a:tcPr marL="84448" marR="84448" marT="42224" marB="42224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 rowSpan="2"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4448" marR="84448" marT="42224" marB="4222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39916" r="-840" b="-30689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90595438"/>
                      </a:ext>
                    </a:extLst>
                  </a:tr>
                  <a:tr h="334382">
                    <a:tc gridSpan="2"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/>
                            <a:t>+1</a:t>
                          </a:r>
                        </a:p>
                      </a:txBody>
                      <a:tcPr marL="60064" marR="60064" marT="30031" marB="3003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-1</a:t>
                          </a:r>
                        </a:p>
                      </a:txBody>
                      <a:tcPr marL="60064" marR="60064" marT="30031" marB="3003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82521841"/>
                      </a:ext>
                    </a:extLst>
                  </a:tr>
                  <a:tr h="334382"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4448" marR="84448" marT="42224" marB="4222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t="-101852" r="-487719" b="-1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/>
                            <a:t>+1</a:t>
                          </a:r>
                        </a:p>
                      </a:txBody>
                      <a:tcPr marL="60064" marR="60064" marT="30031" marB="3003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/>
                            <a:t>No error</a:t>
                          </a:r>
                        </a:p>
                      </a:txBody>
                      <a:tcPr marL="60064" marR="60064" marT="30031" marB="3003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rgbClr val="7030A0"/>
                              </a:solidFill>
                            </a:rPr>
                            <a:t>False positive</a:t>
                          </a:r>
                        </a:p>
                      </a:txBody>
                      <a:tcPr marL="60064" marR="60064" marT="30031" marB="3003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272726909"/>
                      </a:ext>
                    </a:extLst>
                  </a:tr>
                  <a:tr h="334382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-1</a:t>
                          </a:r>
                        </a:p>
                      </a:txBody>
                      <a:tcPr marL="60064" marR="60064" marT="30031" marB="3003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rgbClr val="7030A0"/>
                              </a:solidFill>
                            </a:rPr>
                            <a:t>False negative</a:t>
                          </a:r>
                        </a:p>
                      </a:txBody>
                      <a:tcPr marL="60064" marR="60064" marT="30031" marB="3003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No error</a:t>
                          </a:r>
                        </a:p>
                      </a:txBody>
                      <a:tcPr marL="60064" marR="60064" marT="30031" marB="3003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96888091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36A4B827-7510-BA4F-9485-D2135A020A7C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404042" y="5177558"/>
              <a:ext cx="3328956" cy="14833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32239">
                      <a:extLst>
                        <a:ext uri="{9D8B030D-6E8A-4147-A177-3AD203B41FA5}">
                          <a16:colId xmlns:a16="http://schemas.microsoft.com/office/drawing/2014/main" val="357805969"/>
                        </a:ext>
                      </a:extLst>
                    </a:gridCol>
                    <a:gridCol w="832239">
                      <a:extLst>
                        <a:ext uri="{9D8B030D-6E8A-4147-A177-3AD203B41FA5}">
                          <a16:colId xmlns:a16="http://schemas.microsoft.com/office/drawing/2014/main" val="505654358"/>
                        </a:ext>
                      </a:extLst>
                    </a:gridCol>
                    <a:gridCol w="832239">
                      <a:extLst>
                        <a:ext uri="{9D8B030D-6E8A-4147-A177-3AD203B41FA5}">
                          <a16:colId xmlns:a16="http://schemas.microsoft.com/office/drawing/2014/main" val="4237351"/>
                        </a:ext>
                      </a:extLst>
                    </a:gridCol>
                    <a:gridCol w="832239">
                      <a:extLst>
                        <a:ext uri="{9D8B030D-6E8A-4147-A177-3AD203B41FA5}">
                          <a16:colId xmlns:a16="http://schemas.microsoft.com/office/drawing/2014/main" val="1568739393"/>
                        </a:ext>
                      </a:extLst>
                    </a:gridCol>
                  </a:tblGrid>
                  <a:tr h="370840">
                    <a:tc rowSpan="2" grid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n>
                                <a:noFill/>
                              </a:ln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FBI</a:t>
                          </a:r>
                        </a:p>
                      </a:txBody>
                      <a:tcPr anchor="ctr">
                        <a:noFill/>
                      </a:tcPr>
                    </a:tc>
                    <a:tc rowSpan="2" h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n>
                                      <a:noFill/>
                                    </a:ln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b="1" i="1" smtClean="0">
                                        <a:ln>
                                          <a:noFill/>
                                        </a:ln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b="1" i="1" smtClean="0">
                                            <a:ln>
                                              <a:noFill/>
                                            </a:ln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ln>
                                              <a:noFill/>
                                            </a:ln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</m:d>
                              </m:oMath>
                            </m:oMathPara>
                          </a14:m>
                          <a:endParaRPr lang="en-US" dirty="0">
                            <a:ln>
                              <a:noFill/>
                            </a:ln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56776316"/>
                      </a:ext>
                    </a:extLst>
                  </a:tr>
                  <a:tr h="370840">
                    <a:tc gridSpan="2"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n>
                                      <a:noFill/>
                                    </a:ln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+1</m:t>
                                </m:r>
                              </m:oMath>
                            </m:oMathPara>
                          </a14:m>
                          <a:endParaRPr lang="en-US" dirty="0">
                            <a:ln>
                              <a:noFill/>
                            </a:ln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n>
                                      <a:noFill/>
                                    </a:ln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−1</m:t>
                                </m:r>
                              </m:oMath>
                            </m:oMathPara>
                          </a14:m>
                          <a:endParaRPr lang="en-US" dirty="0">
                            <a:ln>
                              <a:noFill/>
                            </a:ln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69720053"/>
                      </a:ext>
                    </a:extLst>
                  </a:tr>
                  <a:tr h="370840">
                    <a:tc row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n>
                                      <a:noFill/>
                                    </a:ln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d>
                                  <m:dPr>
                                    <m:ctrlPr>
                                      <a:rPr lang="en-US" b="1" i="1" smtClean="0">
                                        <a:ln>
                                          <a:noFill/>
                                        </a:ln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b="1" i="1" smtClean="0">
                                            <a:ln>
                                              <a:noFill/>
                                            </a:ln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ln>
                                              <a:noFill/>
                                            </a:ln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</m:d>
                              </m:oMath>
                            </m:oMathPara>
                          </a14:m>
                          <a:endParaRPr lang="en-US" dirty="0">
                            <a:ln>
                              <a:noFill/>
                            </a:ln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n>
                                      <a:noFill/>
                                    </a:ln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+1</m:t>
                                </m:r>
                              </m:oMath>
                            </m:oMathPara>
                          </a14:m>
                          <a:endParaRPr lang="en-US" dirty="0">
                            <a:ln>
                              <a:noFill/>
                            </a:ln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n>
                                      <a:noFill/>
                                    </a:ln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dirty="0">
                            <a:ln>
                              <a:noFill/>
                            </a:ln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Large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65976049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n>
                                      <a:noFill/>
                                    </a:ln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−1</m:t>
                                </m:r>
                              </m:oMath>
                            </m:oMathPara>
                          </a14:m>
                          <a:endParaRPr lang="en-US" dirty="0">
                            <a:ln>
                              <a:noFill/>
                            </a:ln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Small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n>
                                      <a:noFill/>
                                    </a:ln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dirty="0">
                            <a:ln>
                              <a:noFill/>
                            </a:ln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93688807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36A4B827-7510-BA4F-9485-D2135A020A7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52617820"/>
                  </p:ext>
                </p:extLst>
              </p:nvPr>
            </p:nvGraphicFramePr>
            <p:xfrm>
              <a:off x="7404042" y="5177558"/>
              <a:ext cx="3328956" cy="14833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32239">
                      <a:extLst>
                        <a:ext uri="{9D8B030D-6E8A-4147-A177-3AD203B41FA5}">
                          <a16:colId xmlns:a16="http://schemas.microsoft.com/office/drawing/2014/main" val="357805969"/>
                        </a:ext>
                      </a:extLst>
                    </a:gridCol>
                    <a:gridCol w="832239">
                      <a:extLst>
                        <a:ext uri="{9D8B030D-6E8A-4147-A177-3AD203B41FA5}">
                          <a16:colId xmlns:a16="http://schemas.microsoft.com/office/drawing/2014/main" val="505654358"/>
                        </a:ext>
                      </a:extLst>
                    </a:gridCol>
                    <a:gridCol w="832239">
                      <a:extLst>
                        <a:ext uri="{9D8B030D-6E8A-4147-A177-3AD203B41FA5}">
                          <a16:colId xmlns:a16="http://schemas.microsoft.com/office/drawing/2014/main" val="4237351"/>
                        </a:ext>
                      </a:extLst>
                    </a:gridCol>
                    <a:gridCol w="832239">
                      <a:extLst>
                        <a:ext uri="{9D8B030D-6E8A-4147-A177-3AD203B41FA5}">
                          <a16:colId xmlns:a16="http://schemas.microsoft.com/office/drawing/2014/main" val="1568739393"/>
                        </a:ext>
                      </a:extLst>
                    </a:gridCol>
                  </a:tblGrid>
                  <a:tr h="370840">
                    <a:tc rowSpan="2" grid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n>
                                <a:noFill/>
                              </a:ln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FBI</a:t>
                          </a:r>
                        </a:p>
                      </a:txBody>
                      <a:tcPr anchor="ctr">
                        <a:noFill/>
                      </a:tcPr>
                    </a:tc>
                    <a:tc rowSpan="2" h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000" t="-10000" r="-1515" b="-320000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56776316"/>
                      </a:ext>
                    </a:extLst>
                  </a:tr>
                  <a:tr h="370840">
                    <a:tc gridSpan="2"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0000" t="-113793" r="-103030" b="-2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00000" t="-113793" r="-3030" b="-23103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69720053"/>
                      </a:ext>
                    </a:extLst>
                  </a:tr>
                  <a:tr h="370840"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t="-105085" r="-303030" b="-135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0000" t="-206667" r="-203030" b="-1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00000" t="-206667" r="-103030" b="-1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Large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65976049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0000" t="-317241" r="-203030" b="-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Small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00000" t="-317241" r="-3030" b="-275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3688807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0B619322-6E7B-B847-8D00-803AA634A5D5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404042" y="3373920"/>
              <a:ext cx="3328956" cy="14833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32239">
                      <a:extLst>
                        <a:ext uri="{9D8B030D-6E8A-4147-A177-3AD203B41FA5}">
                          <a16:colId xmlns:a16="http://schemas.microsoft.com/office/drawing/2014/main" val="357805969"/>
                        </a:ext>
                      </a:extLst>
                    </a:gridCol>
                    <a:gridCol w="832239">
                      <a:extLst>
                        <a:ext uri="{9D8B030D-6E8A-4147-A177-3AD203B41FA5}">
                          <a16:colId xmlns:a16="http://schemas.microsoft.com/office/drawing/2014/main" val="505654358"/>
                        </a:ext>
                      </a:extLst>
                    </a:gridCol>
                    <a:gridCol w="832239">
                      <a:extLst>
                        <a:ext uri="{9D8B030D-6E8A-4147-A177-3AD203B41FA5}">
                          <a16:colId xmlns:a16="http://schemas.microsoft.com/office/drawing/2014/main" val="4237351"/>
                        </a:ext>
                      </a:extLst>
                    </a:gridCol>
                    <a:gridCol w="832239">
                      <a:extLst>
                        <a:ext uri="{9D8B030D-6E8A-4147-A177-3AD203B41FA5}">
                          <a16:colId xmlns:a16="http://schemas.microsoft.com/office/drawing/2014/main" val="1568739393"/>
                        </a:ext>
                      </a:extLst>
                    </a:gridCol>
                  </a:tblGrid>
                  <a:tr h="370840">
                    <a:tc rowSpan="2" grid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n>
                                <a:noFill/>
                              </a:ln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Supermarket</a:t>
                          </a:r>
                        </a:p>
                      </a:txBody>
                      <a:tcPr anchor="ctr">
                        <a:noFill/>
                      </a:tcPr>
                    </a:tc>
                    <a:tc rowSpan="2" h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n>
                                      <a:noFill/>
                                    </a:ln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b="1" i="1" smtClean="0">
                                        <a:ln>
                                          <a:noFill/>
                                        </a:ln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b="1" i="1" smtClean="0">
                                            <a:ln>
                                              <a:noFill/>
                                            </a:ln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ln>
                                              <a:noFill/>
                                            </a:ln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</m:d>
                              </m:oMath>
                            </m:oMathPara>
                          </a14:m>
                          <a:endParaRPr lang="en-US" dirty="0">
                            <a:ln>
                              <a:noFill/>
                            </a:ln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56776316"/>
                      </a:ext>
                    </a:extLst>
                  </a:tr>
                  <a:tr h="370840">
                    <a:tc gridSpan="2"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n>
                                      <a:noFill/>
                                    </a:ln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+1</m:t>
                                </m:r>
                              </m:oMath>
                            </m:oMathPara>
                          </a14:m>
                          <a:endParaRPr lang="en-US" dirty="0">
                            <a:ln>
                              <a:noFill/>
                            </a:ln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n>
                                      <a:noFill/>
                                    </a:ln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−1</m:t>
                                </m:r>
                              </m:oMath>
                            </m:oMathPara>
                          </a14:m>
                          <a:endParaRPr lang="en-US" dirty="0">
                            <a:ln>
                              <a:noFill/>
                            </a:ln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69720053"/>
                      </a:ext>
                    </a:extLst>
                  </a:tr>
                  <a:tr h="370840">
                    <a:tc row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n>
                                      <a:noFill/>
                                    </a:ln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d>
                                  <m:dPr>
                                    <m:ctrlPr>
                                      <a:rPr lang="en-US" b="1" i="1" smtClean="0">
                                        <a:ln>
                                          <a:noFill/>
                                        </a:ln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b="1" i="1" smtClean="0">
                                            <a:ln>
                                              <a:noFill/>
                                            </a:ln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ln>
                                              <a:noFill/>
                                            </a:ln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</m:d>
                              </m:oMath>
                            </m:oMathPara>
                          </a14:m>
                          <a:endParaRPr lang="en-US" dirty="0">
                            <a:ln>
                              <a:noFill/>
                            </a:ln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n>
                                      <a:noFill/>
                                    </a:ln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+1</m:t>
                                </m:r>
                              </m:oMath>
                            </m:oMathPara>
                          </a14:m>
                          <a:endParaRPr lang="en-US" dirty="0">
                            <a:ln>
                              <a:noFill/>
                            </a:ln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n>
                                      <a:noFill/>
                                    </a:ln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dirty="0">
                            <a:ln>
                              <a:noFill/>
                            </a:ln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Small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65976049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n>
                                      <a:noFill/>
                                    </a:ln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−1</m:t>
                                </m:r>
                              </m:oMath>
                            </m:oMathPara>
                          </a14:m>
                          <a:endParaRPr lang="en-US" dirty="0">
                            <a:ln>
                              <a:noFill/>
                            </a:ln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Large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n>
                                      <a:noFill/>
                                    </a:ln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dirty="0">
                            <a:ln>
                              <a:noFill/>
                            </a:ln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93688807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0B619322-6E7B-B847-8D00-803AA634A5D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84481763"/>
                  </p:ext>
                </p:extLst>
              </p:nvPr>
            </p:nvGraphicFramePr>
            <p:xfrm>
              <a:off x="7404042" y="3373920"/>
              <a:ext cx="3328956" cy="14833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32239">
                      <a:extLst>
                        <a:ext uri="{9D8B030D-6E8A-4147-A177-3AD203B41FA5}">
                          <a16:colId xmlns:a16="http://schemas.microsoft.com/office/drawing/2014/main" val="357805969"/>
                        </a:ext>
                      </a:extLst>
                    </a:gridCol>
                    <a:gridCol w="832239">
                      <a:extLst>
                        <a:ext uri="{9D8B030D-6E8A-4147-A177-3AD203B41FA5}">
                          <a16:colId xmlns:a16="http://schemas.microsoft.com/office/drawing/2014/main" val="505654358"/>
                        </a:ext>
                      </a:extLst>
                    </a:gridCol>
                    <a:gridCol w="832239">
                      <a:extLst>
                        <a:ext uri="{9D8B030D-6E8A-4147-A177-3AD203B41FA5}">
                          <a16:colId xmlns:a16="http://schemas.microsoft.com/office/drawing/2014/main" val="4237351"/>
                        </a:ext>
                      </a:extLst>
                    </a:gridCol>
                    <a:gridCol w="832239">
                      <a:extLst>
                        <a:ext uri="{9D8B030D-6E8A-4147-A177-3AD203B41FA5}">
                          <a16:colId xmlns:a16="http://schemas.microsoft.com/office/drawing/2014/main" val="1568739393"/>
                        </a:ext>
                      </a:extLst>
                    </a:gridCol>
                  </a:tblGrid>
                  <a:tr h="370840">
                    <a:tc rowSpan="2" grid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n>
                                <a:noFill/>
                              </a:ln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Supermarket</a:t>
                          </a:r>
                        </a:p>
                      </a:txBody>
                      <a:tcPr anchor="ctr">
                        <a:noFill/>
                      </a:tcPr>
                    </a:tc>
                    <a:tc rowSpan="2" h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00000" t="-10000" r="-1515" b="-320000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56776316"/>
                      </a:ext>
                    </a:extLst>
                  </a:tr>
                  <a:tr h="370840">
                    <a:tc gridSpan="2"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00000" t="-113793" r="-103030" b="-2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300000" t="-113793" r="-3030" b="-23103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69720053"/>
                      </a:ext>
                    </a:extLst>
                  </a:tr>
                  <a:tr h="370840"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t="-105085" r="-303030" b="-135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00000" t="-206667" r="-203030" b="-1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200000" t="-206667" r="-103030" b="-1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Small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65976049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00000" t="-317241" r="-203030" b="-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Large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300000" t="-317241" r="-3030" b="-275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36888070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280361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7D56C-4897-E748-A294-C3E33E624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choose the error function?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30F5F90-EDD5-CE42-9714-00954FBDDE5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04088" y="1825624"/>
                <a:ext cx="11723160" cy="4896017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Consideration 1: Properties of application problems</a:t>
                </a:r>
              </a:p>
              <a:p>
                <a:endParaRPr lang="en-US" dirty="0"/>
              </a:p>
              <a:p>
                <a:r>
                  <a:rPr lang="en-US" dirty="0"/>
                  <a:t>Consideration 2: Computation</a:t>
                </a:r>
              </a:p>
              <a:p>
                <a:pPr lvl="1"/>
                <a:r>
                  <a:rPr lang="en-US" dirty="0"/>
                  <a:t>ML algorithms are essentially performing </a:t>
                </a:r>
                <a:r>
                  <a:rPr lang="en-US" dirty="0">
                    <a:solidFill>
                      <a:schemeClr val="accent2"/>
                    </a:solidFill>
                  </a:rPr>
                  <a:t>optimization</a:t>
                </a:r>
                <a:r>
                  <a:rPr lang="en-US" dirty="0"/>
                  <a:t> (finding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dirty="0"/>
                  <a:t> with smallest error)</a:t>
                </a:r>
                <a:br>
                  <a:rPr lang="en-US" dirty="0"/>
                </a:br>
                <a:endParaRPr lang="en-US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240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ℋ</m:t>
                              </m:r>
                            </m:lim>
                          </m:limLow>
                        </m:fName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Choose the error that is “easier” to optimize</a:t>
                </a:r>
              </a:p>
              <a:p>
                <a:pPr lvl="2"/>
                <a:r>
                  <a:rPr 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e.g., if the error function is continuous, differentiable, and convex, we usually have efficient algorithms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30F5F90-EDD5-CE42-9714-00954FBDDE5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04088" y="1825624"/>
                <a:ext cx="11723160" cy="4896017"/>
              </a:xfrm>
              <a:blipFill>
                <a:blip r:embed="rId2"/>
                <a:stretch>
                  <a:fillRect l="-866" t="-20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76830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7D56C-4897-E748-A294-C3E33E624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choose the error function?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0F5F90-EDD5-CE42-9714-00954FBDDE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353800" cy="4294759"/>
          </a:xfrm>
        </p:spPr>
        <p:txBody>
          <a:bodyPr>
            <a:normAutofit/>
          </a:bodyPr>
          <a:lstStyle/>
          <a:p>
            <a:r>
              <a:rPr lang="en-US" dirty="0"/>
              <a:t>Consideration 1: Properties of application problems</a:t>
            </a:r>
          </a:p>
          <a:p>
            <a:endParaRPr lang="en-US" dirty="0"/>
          </a:p>
          <a:p>
            <a:r>
              <a:rPr lang="en-US" dirty="0"/>
              <a:t>Consideration 2: Computation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Specifying the error function is part of setting up the learning problem</a:t>
            </a:r>
          </a:p>
          <a:p>
            <a:pPr lvl="1"/>
            <a:r>
              <a:rPr lang="en-US" dirty="0"/>
              <a:t>It impacts what you eventually learn</a:t>
            </a:r>
          </a:p>
        </p:txBody>
      </p:sp>
    </p:spTree>
    <p:extLst>
      <p:ext uri="{BB962C8B-B14F-4D97-AF65-F5344CB8AC3E}">
        <p14:creationId xmlns:p14="http://schemas.microsoft.com/office/powerpoint/2010/main" val="3567624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75F921D-529C-EF49-9F79-B393E12A48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3315" y="0"/>
            <a:ext cx="9205369" cy="6858000"/>
          </a:xfrm>
          <a:prstGeom prst="rect">
            <a:avLst/>
          </a:prstGeom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9992A930-72E1-AD4F-A073-74BC4A2AD942}"/>
              </a:ext>
            </a:extLst>
          </p:cNvPr>
          <p:cNvSpPr/>
          <p:nvPr/>
        </p:nvSpPr>
        <p:spPr>
          <a:xfrm>
            <a:off x="1700464" y="176463"/>
            <a:ext cx="4812631" cy="1780674"/>
          </a:xfrm>
          <a:prstGeom prst="round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B620FC9-BD3C-694A-B421-3678C505FF9D}"/>
                  </a:ext>
                </a:extLst>
              </p:cNvPr>
              <p:cNvSpPr txBox="1"/>
              <p:nvPr/>
            </p:nvSpPr>
            <p:spPr>
              <a:xfrm>
                <a:off x="6586458" y="411877"/>
                <a:ext cx="468615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>
                    <a:solidFill>
                      <a:srgbClr val="00B050"/>
                    </a:solidFill>
                  </a:rPr>
                  <a:t>What if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𝒇</m:t>
                    </m:r>
                  </m:oMath>
                </a14:m>
                <a:r>
                  <a:rPr lang="en-US" sz="2800" b="1" dirty="0">
                    <a:solidFill>
                      <a:srgbClr val="00B050"/>
                    </a:solidFill>
                  </a:rPr>
                  <a:t> is not deterministic?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B620FC9-BD3C-694A-B421-3678C505FF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6458" y="411877"/>
                <a:ext cx="4686155" cy="523220"/>
              </a:xfrm>
              <a:prstGeom prst="rect">
                <a:avLst/>
              </a:prstGeom>
              <a:blipFill>
                <a:blip r:embed="rId3"/>
                <a:stretch>
                  <a:fillRect l="-2703" t="-9302" r="-1622" b="-279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681077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FB444-8F52-C64E-BDEF-DF337F4DD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Noisy Target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F1DC436-FB81-3349-A1E5-AA7F7698FD7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605655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What if there doesn’t exist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such that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?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is stochastic instead of deterministic</a:t>
                </a:r>
              </a:p>
              <a:p>
                <a:pPr lvl="1"/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(even if two customers have exactly the same attributes, one might be a good customer for bank, and the other might not be)</a:t>
                </a:r>
              </a:p>
              <a:p>
                <a:endParaRPr lang="en-US" dirty="0"/>
              </a:p>
              <a:p>
                <a:r>
                  <a:rPr lang="en-US" dirty="0"/>
                  <a:t>Common approach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en-US" dirty="0"/>
                  <a:t>Instead of a target function, define a target </a:t>
                </a:r>
                <a:r>
                  <a:rPr lang="en-US" b="1" u="sng" dirty="0"/>
                  <a:t>distribution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en-US" dirty="0"/>
                  <a:t>Instead of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is drawn from a conditional distribution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|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  <a:p>
                <a:pPr lvl="1">
                  <a:lnSpc>
                    <a:spcPct val="120000"/>
                  </a:lnSpc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</a:p>
              <a:p>
                <a:pPr lvl="2"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</m:oMath>
                </a14:m>
                <a:r>
                  <a:rPr lang="en-US" dirty="0"/>
                  <a:t> is the mean of the distribution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|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  <a:p>
                <a:pPr lvl="2"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dirty="0"/>
                  <a:t> is zero-mean noise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|</m:t>
                    </m:r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F1DC436-FB81-3349-A1E5-AA7F7698FD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605655"/>
              </a:xfrm>
              <a:blipFill>
                <a:blip r:embed="rId2"/>
                <a:stretch>
                  <a:fillRect l="-965" t="-32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68A940C-87A2-9B41-996D-960FEA8B4CEE}"/>
              </a:ext>
            </a:extLst>
          </p:cNvPr>
          <p:cNvSpPr/>
          <p:nvPr/>
        </p:nvSpPr>
        <p:spPr>
          <a:xfrm>
            <a:off x="6873342" y="5501223"/>
            <a:ext cx="4991139" cy="9916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The discussion on the </a:t>
            </a:r>
            <a:r>
              <a:rPr lang="en-US" sz="2400" dirty="0" err="1"/>
              <a:t>Hoeffding’s</a:t>
            </a:r>
            <a:r>
              <a:rPr lang="en-US" sz="2400" dirty="0"/>
              <a:t> inequality applies for noisy targets.</a:t>
            </a:r>
          </a:p>
        </p:txBody>
      </p:sp>
    </p:spTree>
    <p:extLst>
      <p:ext uri="{BB962C8B-B14F-4D97-AF65-F5344CB8AC3E}">
        <p14:creationId xmlns:p14="http://schemas.microsoft.com/office/powerpoint/2010/main" val="290770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8535DFF-EF97-A34E-AC02-96C47AA1FA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1881" y="793747"/>
            <a:ext cx="6933135" cy="606425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233247" y="147416"/>
            <a:ext cx="76539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General Setup of (Supervised) Learning</a:t>
            </a:r>
          </a:p>
        </p:txBody>
      </p:sp>
    </p:spTree>
    <p:extLst>
      <p:ext uri="{BB962C8B-B14F-4D97-AF65-F5344CB8AC3E}">
        <p14:creationId xmlns:p14="http://schemas.microsoft.com/office/powerpoint/2010/main" val="10582356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452695-5588-9649-9E21-8DC17A1C8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Theory of Generalization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1487B7-E388-3545-A36F-8ABBCBE225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4380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71B3F4-BF3E-F94D-B1CB-2DB0C715E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Logistics: Homework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876438-F1B7-0A4C-A4C8-5C084D5C9C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54404"/>
            <a:ext cx="11110645" cy="5179610"/>
          </a:xfrm>
        </p:spPr>
        <p:txBody>
          <a:bodyPr>
            <a:normAutofit/>
          </a:bodyPr>
          <a:lstStyle/>
          <a:p>
            <a:r>
              <a:rPr lang="en-US" dirty="0"/>
              <a:t>Due: </a:t>
            </a:r>
            <a:r>
              <a:rPr lang="en-US" b="1" dirty="0"/>
              <a:t>September 23 (Friday), 2022</a:t>
            </a:r>
            <a:endParaRPr lang="en-US" dirty="0"/>
          </a:p>
          <a:p>
            <a:pPr lvl="1"/>
            <a:r>
              <a:rPr lang="en-US" dirty="0">
                <a:hlinkClick r:id="rId2"/>
              </a:rPr>
              <a:t>http://chienjuho.com/courses/cse417t/hw1.pdf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Two submission links: Report and Code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(The links will be up over the weekend)</a:t>
            </a:r>
          </a:p>
          <a:p>
            <a:pPr lvl="2"/>
            <a:r>
              <a:rPr lang="en-US" dirty="0"/>
              <a:t>Report: Answer all questions, including the implementation question</a:t>
            </a:r>
          </a:p>
          <a:p>
            <a:pPr lvl="3"/>
            <a:r>
              <a:rPr lang="en-US" b="1" dirty="0"/>
              <a:t>Grades are based on the report</a:t>
            </a:r>
          </a:p>
          <a:p>
            <a:pPr lvl="3"/>
            <a:endParaRPr lang="en-US" sz="200" dirty="0"/>
          </a:p>
          <a:p>
            <a:pPr lvl="2"/>
            <a:r>
              <a:rPr lang="en-US" dirty="0"/>
              <a:t>Code: Complete and submit </a:t>
            </a:r>
            <a:r>
              <a:rPr lang="en-US" b="1" dirty="0"/>
              <a:t>hw1.py </a:t>
            </a:r>
            <a:r>
              <a:rPr lang="en-US" dirty="0"/>
              <a:t>for Problem 2</a:t>
            </a:r>
          </a:p>
          <a:p>
            <a:pPr lvl="3"/>
            <a:r>
              <a:rPr lang="en-US" dirty="0"/>
              <a:t>The code will only be used for correctness checking (when in doubts) and plagiarism checking</a:t>
            </a:r>
          </a:p>
          <a:p>
            <a:pPr lvl="3"/>
            <a:endParaRPr lang="en-US" sz="200" dirty="0"/>
          </a:p>
          <a:p>
            <a:pPr lvl="1"/>
            <a:endParaRPr lang="en-US" dirty="0"/>
          </a:p>
          <a:p>
            <a:pPr lvl="1"/>
            <a:r>
              <a:rPr lang="en-US" dirty="0"/>
              <a:t>Reserve time if you never used </a:t>
            </a:r>
            <a:r>
              <a:rPr lang="en-US" dirty="0" err="1"/>
              <a:t>Gradescope</a:t>
            </a:r>
            <a:r>
              <a:rPr lang="en-US" dirty="0"/>
              <a:t>.</a:t>
            </a:r>
          </a:p>
          <a:p>
            <a:pPr lvl="2"/>
            <a:r>
              <a:rPr lang="en-US" dirty="0"/>
              <a:t>Make sure to </a:t>
            </a:r>
            <a:r>
              <a:rPr lang="en-US" b="1" dirty="0"/>
              <a:t>specify the pages for each problem</a:t>
            </a:r>
            <a:r>
              <a:rPr lang="en-US" dirty="0"/>
              <a:t>. You </a:t>
            </a:r>
            <a:r>
              <a:rPr lang="en-US" b="1" dirty="0"/>
              <a:t>won’t get points </a:t>
            </a:r>
            <a:r>
              <a:rPr lang="en-US" dirty="0"/>
              <a:t>otherwise</a:t>
            </a:r>
          </a:p>
        </p:txBody>
      </p:sp>
    </p:spTree>
    <p:extLst>
      <p:ext uri="{BB962C8B-B14F-4D97-AF65-F5344CB8AC3E}">
        <p14:creationId xmlns:p14="http://schemas.microsoft.com/office/powerpoint/2010/main" val="10914903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1136923" cy="1325563"/>
          </a:xfrm>
        </p:spPr>
        <p:txBody>
          <a:bodyPr/>
          <a:lstStyle/>
          <a:p>
            <a:r>
              <a:rPr lang="en-US" dirty="0"/>
              <a:t>Revisit the “Multi-Hypothesis” Bound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1906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Given a </a:t>
                </a:r>
                <a:r>
                  <a:rPr lang="en-US" dirty="0">
                    <a:solidFill>
                      <a:schemeClr val="accent1"/>
                    </a:solidFill>
                  </a:rPr>
                  <a:t>finite</a:t>
                </a:r>
                <a:r>
                  <a:rPr lang="en-US" dirty="0"/>
                  <a:t> hypothesis set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lit/>
                      </m:rP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  <m:r>
                      <m:rPr>
                        <m:lit/>
                      </m:rP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i="1" dirty="0">
                  <a:solidFill>
                    <a:schemeClr val="accent1"/>
                  </a:solidFill>
                </a:endParaRPr>
              </a:p>
              <a:p>
                <a:r>
                  <a:rPr lang="en-US" dirty="0"/>
                  <a:t>Apply some learning algorithm on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, output a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What can we say about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</m:oMath>
                </a14:m>
                <a:r>
                  <a:rPr lang="en-US" dirty="0"/>
                  <a:t>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?</m:t>
                    </m:r>
                  </m:oMath>
                </a14:m>
                <a:endParaRPr lang="en-US" dirty="0"/>
              </a:p>
              <a:p>
                <a:endParaRPr lang="en-US" sz="200" dirty="0"/>
              </a:p>
              <a:p>
                <a:pPr marL="0" indent="0">
                  <a:buNone/>
                </a:pPr>
                <a:endParaRPr lang="en-US" sz="1200" dirty="0"/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𝑷𝒓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1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1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𝑬</m:t>
                                    </m:r>
                                  </m:e>
                                  <m:sub>
                                    <m:r>
                                      <a:rPr lang="en-US" b="1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𝒐𝒖𝒕</m:t>
                                    </m:r>
                                  </m:sub>
                                </m:sSub>
                                <m:r>
                                  <a:rPr lang="en-US" b="1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1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𝒈</m:t>
                                </m:r>
                                <m:r>
                                  <a:rPr lang="en-US" b="1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)−</m:t>
                                </m:r>
                                <m:sSub>
                                  <m:sSubPr>
                                    <m:ctrlPr>
                                      <a:rPr lang="en-US" b="1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𝑬</m:t>
                                    </m:r>
                                  </m:e>
                                  <m:sub>
                                    <m:r>
                                      <a:rPr lang="en-US" b="1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𝒊𝒏</m:t>
                                    </m:r>
                                  </m:sub>
                                </m:sSub>
                                <m:r>
                                  <a:rPr lang="en-US" b="1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1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𝒈</m:t>
                                </m:r>
                                <m:r>
                                  <a:rPr lang="en-US" b="1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d>
                            <m:r>
                              <a:rPr lang="en-US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&gt;</m:t>
                            </m:r>
                            <m:r>
                              <a:rPr lang="en-US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𝝐</m:t>
                            </m:r>
                          </m:e>
                        </m:d>
                      </m:e>
                    </m:func>
                    <m:r>
                      <a:rPr lang="en-US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𝑴</m:t>
                    </m:r>
                    <m:sSup>
                      <m:sSupPr>
                        <m:ctrlPr>
                          <a:rPr lang="en-US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p>
                        <m:r>
                          <a:rPr lang="en-US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  <m:sSup>
                          <m:sSupPr>
                            <m:ctrlPr>
                              <a:rPr lang="en-US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𝝐</m:t>
                            </m:r>
                          </m:e>
                          <m:sup>
                            <m:r>
                              <a:rPr lang="en-US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  <m:r>
                          <a:rPr lang="en-US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𝑵</m:t>
                        </m:r>
                      </m:sup>
                    </m:sSup>
                  </m:oMath>
                </a14:m>
                <a:r>
                  <a:rPr lang="en-US" b="1" dirty="0">
                    <a:solidFill>
                      <a:schemeClr val="accent1"/>
                    </a:solidFill>
                  </a:rPr>
                  <a:t>    </a:t>
                </a:r>
                <a:r>
                  <a:rPr lang="en-US" dirty="0"/>
                  <a:t>for any </a:t>
                </a:r>
                <a14:m>
                  <m:oMath xmlns:m="http://schemas.openxmlformats.org/officeDocument/2006/math">
                    <m:r>
                      <a:rPr lang="en-US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𝝐</m:t>
                    </m:r>
                    <m:r>
                      <a:rPr lang="en-US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endParaRPr lang="en-US" b="1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190638"/>
              </a:xfrm>
              <a:blipFill>
                <a:blip r:embed="rId2"/>
                <a:stretch>
                  <a:fillRect l="-1086" t="-19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291201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AB18B56-720B-C046-A2E9-56A0A374B2A0}"/>
              </a:ext>
            </a:extLst>
          </p:cNvPr>
          <p:cNvSpPr txBox="1">
            <a:spLocks/>
          </p:cNvSpPr>
          <p:nvPr/>
        </p:nvSpPr>
        <p:spPr>
          <a:xfrm>
            <a:off x="831850" y="884420"/>
            <a:ext cx="10515600" cy="28527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itle 4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What if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𝑀</m:t>
                    </m:r>
                  </m:oMath>
                </a14:m>
                <a:r>
                  <a:rPr lang="en-US" dirty="0"/>
                  <a:t> is infinite?</a:t>
                </a:r>
              </a:p>
            </p:txBody>
          </p:sp>
        </mc:Choice>
        <mc:Fallback xmlns="">
          <p:sp>
            <p:nvSpPr>
              <p:cNvPr id="5" name="Title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3498" b="-146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3D32330C-ED03-974E-8B1B-08794539EFDF}"/>
                  </a:ext>
                </a:extLst>
              </p:cNvPr>
              <p:cNvSpPr/>
              <p:nvPr/>
            </p:nvSpPr>
            <p:spPr>
              <a:xfrm>
                <a:off x="1426464" y="5393889"/>
                <a:ext cx="10399776" cy="52520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𝑷𝒓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400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400" b="1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400" b="1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𝑬</m:t>
                                    </m:r>
                                  </m:e>
                                  <m:sub>
                                    <m:r>
                                      <a:rPr lang="en-US" sz="2400" b="1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𝒐𝒖𝒕</m:t>
                                    </m:r>
                                  </m:sub>
                                </m:sSub>
                                <m:r>
                                  <a:rPr lang="en-US" sz="2400" b="1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b="1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𝒈</m:t>
                                </m:r>
                                <m:r>
                                  <a:rPr lang="en-US" sz="2400" b="1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)−</m:t>
                                </m:r>
                                <m:sSub>
                                  <m:sSubPr>
                                    <m:ctrlPr>
                                      <a:rPr lang="en-US" sz="2400" b="1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𝑬</m:t>
                                    </m:r>
                                  </m:e>
                                  <m:sub>
                                    <m:r>
                                      <a:rPr lang="en-US" sz="2400" b="1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𝒊𝒏</m:t>
                                    </m:r>
                                  </m:sub>
                                </m:sSub>
                                <m:r>
                                  <a:rPr lang="en-US" sz="2400" b="1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b="1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𝒈</m:t>
                                </m:r>
                                <m:r>
                                  <a:rPr lang="en-US" sz="2400" b="1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d>
                            <m:r>
                              <a:rPr lang="en-US" sz="2400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&gt;</m:t>
                            </m:r>
                            <m:r>
                              <a:rPr lang="en-US" sz="2400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𝝐</m:t>
                            </m:r>
                          </m:e>
                        </m:d>
                      </m:e>
                    </m:func>
                    <m:r>
                      <a:rPr lang="en-US" sz="2400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2400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24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𝑴</m:t>
                    </m:r>
                    <m:sSup>
                      <m:sSupPr>
                        <m:ctrlP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p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  <m:sSup>
                          <m:sSupPr>
                            <m:ctrlPr>
                              <a:rPr lang="en-US" sz="2400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𝝐</m:t>
                            </m:r>
                          </m:e>
                          <m:sup>
                            <m:r>
                              <a:rPr lang="en-US" sz="2400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𝑵</m:t>
                        </m:r>
                      </m:sup>
                    </m:sSup>
                  </m:oMath>
                </a14:m>
                <a:r>
                  <a:rPr lang="en-US" sz="2400" b="1" dirty="0">
                    <a:solidFill>
                      <a:schemeClr val="accent1"/>
                    </a:solidFill>
                  </a:rPr>
                  <a:t> </a:t>
                </a:r>
                <a:r>
                  <a:rPr lang="en-US" sz="2400" dirty="0"/>
                  <a:t>don’t seem to carry any meanings</a:t>
                </a: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3D32330C-ED03-974E-8B1B-08794539EF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6464" y="5393889"/>
                <a:ext cx="10399776" cy="525208"/>
              </a:xfrm>
              <a:prstGeom prst="rect">
                <a:avLst/>
              </a:prstGeom>
              <a:blipFill>
                <a:blip r:embed="rId3"/>
                <a:stretch>
                  <a:fillRect l="-122" b="-25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103635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1078980" cy="1325563"/>
          </a:xfrm>
        </p:spPr>
        <p:txBody>
          <a:bodyPr/>
          <a:lstStyle/>
          <a:p>
            <a:r>
              <a:rPr lang="en-US" dirty="0"/>
              <a:t>Key Intuitions in </a:t>
            </a:r>
            <a:r>
              <a:rPr lang="en-US"/>
              <a:t>the Multi-Hypothesis Analysis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Define </a:t>
                </a:r>
                <a:r>
                  <a:rPr lang="en-US" dirty="0">
                    <a:solidFill>
                      <a:schemeClr val="accent2"/>
                    </a:solidFill>
                  </a:rPr>
                  <a:t>”bad event of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>
                    <a:solidFill>
                      <a:schemeClr val="accent2"/>
                    </a:solidFill>
                  </a:rPr>
                  <a:t>”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𝑎𝑠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|"/>
                        <m:endChr m:val="|"/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)−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𝑔</m:t>
                    </m:r>
                  </m:oMath>
                </a14:m>
                <a:r>
                  <a:rPr lang="en-US" dirty="0"/>
                  <a:t> is selected from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𝐵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</m:d>
                    <m:r>
                      <a:rPr lang="en-US" i="1" smtClean="0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⊆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𝐵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∪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𝐵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b="0" dirty="0">
                  <a:solidFill>
                    <a:schemeClr val="accent1"/>
                  </a:solidFill>
                  <a:ea typeface="Cambria Math" charset="0"/>
                  <a:cs typeface="Cambria Math" charset="0"/>
                </a:endParaRPr>
              </a:p>
              <a:p>
                <a:pPr lvl="1"/>
                <a:endParaRPr lang="en-US" sz="1300" b="0" dirty="0">
                  <a:solidFill>
                    <a:schemeClr val="accent1"/>
                  </a:solidFill>
                  <a:ea typeface="Cambria Math" charset="0"/>
                  <a:cs typeface="Cambria Math" charset="0"/>
                </a:endParaRP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𝐵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𝑔</m:t>
                                </m:r>
                              </m:e>
                            </m:d>
                          </m:e>
                        </m:d>
                      </m:e>
                    </m:fun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≤</m:t>
                    </m:r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𝐵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or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 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𝐵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</m:func>
                  </m:oMath>
                </a14:m>
                <a:br>
                  <a:rPr lang="en-US" b="0" i="1" dirty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</a:br>
                <a:endParaRPr lang="en-US" sz="1200" b="0" i="1" dirty="0">
                  <a:solidFill>
                    <a:srgbClr val="FF0000"/>
                  </a:solidFill>
                  <a:latin typeface="Cambria Math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                 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≤</m:t>
                    </m:r>
                    <m:func>
                      <m:func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𝐵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FF0000"/>
                                        </a:solidFill>
                                        <a:latin typeface="Cambria Math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FF0000"/>
                                        </a:solidFill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Pr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⁡[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𝐵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)]</m:t>
                        </m:r>
                      </m:e>
                    </m:func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Union bound considers the </a:t>
                </a:r>
                <a:r>
                  <a:rPr lang="en-US" dirty="0">
                    <a:solidFill>
                      <a:srgbClr val="FF0000"/>
                    </a:solidFill>
                  </a:rPr>
                  <a:t>worst case: Bad events don’t overlap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086" t="-2771" b="-1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C5E1360D-3F84-074B-9873-527A9DD741CC}"/>
                  </a:ext>
                </a:extLst>
              </p:cNvPr>
              <p:cNvSpPr/>
              <p:nvPr/>
            </p:nvSpPr>
            <p:spPr>
              <a:xfrm>
                <a:off x="2913705" y="4341812"/>
                <a:ext cx="1778923" cy="1778923"/>
              </a:xfrm>
              <a:prstGeom prst="ellipse">
                <a:avLst/>
              </a:prstGeom>
              <a:solidFill>
                <a:schemeClr val="accent6">
                  <a:tint val="65000"/>
                  <a:alpha val="50000"/>
                </a:schemeClr>
              </a:solidFill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charset="0"/>
                        </a:rPr>
                        <m:t>𝐵</m:t>
                      </m:r>
                      <m:r>
                        <a:rPr lang="en-US" sz="3600" b="0" i="1" smtClean="0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sz="36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C5E1360D-3F84-074B-9873-527A9DD741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3705" y="4341812"/>
                <a:ext cx="1778923" cy="1778923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AF2CB10C-0825-0349-A60F-5315DD4B0FAD}"/>
                  </a:ext>
                </a:extLst>
              </p:cNvPr>
              <p:cNvSpPr/>
              <p:nvPr/>
            </p:nvSpPr>
            <p:spPr>
              <a:xfrm>
                <a:off x="4692628" y="4341811"/>
                <a:ext cx="1778923" cy="1778923"/>
              </a:xfrm>
              <a:prstGeom prst="ellipse">
                <a:avLst/>
              </a:prstGeom>
              <a:solidFill>
                <a:schemeClr val="accent1">
                  <a:tint val="65000"/>
                  <a:alpha val="50000"/>
                </a:schemeClr>
              </a:solidFill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 smtClean="0">
                          <a:latin typeface="Cambria Math" charset="0"/>
                        </a:rPr>
                        <m:t>𝐵</m:t>
                      </m:r>
                      <m:r>
                        <a:rPr lang="en-US" sz="3600" i="1" smtClean="0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sz="3600" i="1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AF2CB10C-0825-0349-A60F-5315DD4B0F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2628" y="4341811"/>
                <a:ext cx="1778923" cy="1778923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6557235" y="3801210"/>
            <a:ext cx="20072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(Union Bound)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E9C2278-3E2D-4C49-BAC1-6D64A4B7F72E}"/>
              </a:ext>
            </a:extLst>
          </p:cNvPr>
          <p:cNvSpPr/>
          <p:nvPr/>
        </p:nvSpPr>
        <p:spPr>
          <a:xfrm>
            <a:off x="1199092" y="3722275"/>
            <a:ext cx="652182" cy="61953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54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 Bad Events Overlap?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Oftentimes, they overlap a lot!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60FEE4-EA79-A248-B7CA-EFD99EB49C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4280" y="2300894"/>
            <a:ext cx="3319671" cy="285807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911395" y="2391105"/>
            <a:ext cx="6442405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The two linear separators on the left make </a:t>
            </a:r>
          </a:p>
          <a:p>
            <a:r>
              <a:rPr lang="en-US" sz="2800" dirty="0"/>
              <a:t>the same predictions for most points.</a:t>
            </a:r>
          </a:p>
          <a:p>
            <a:endParaRPr lang="en-US" sz="2800" dirty="0"/>
          </a:p>
          <a:p>
            <a:r>
              <a:rPr lang="en-US" sz="2800" dirty="0"/>
              <a:t>If it’s a bad event for one, it’s likely to be </a:t>
            </a:r>
          </a:p>
          <a:p>
            <a:r>
              <a:rPr lang="en-US" sz="2800" dirty="0"/>
              <a:t>a bad event for the other.</a:t>
            </a:r>
          </a:p>
          <a:p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1034001" y="5403959"/>
                <a:ext cx="11157999" cy="181588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lvl="1"/>
                <a:r>
                  <a:rPr lang="en-US" sz="2800" dirty="0">
                    <a:solidFill>
                      <a:schemeClr val="tx2"/>
                    </a:solidFill>
                  </a:rPr>
                  <a:t>Recall: Informally, you can interpret “bad event of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sz="2800" dirty="0">
                    <a:solidFill>
                      <a:schemeClr val="tx2"/>
                    </a:solidFill>
                  </a:rPr>
                  <a:t>” as the event that we</a:t>
                </a:r>
              </a:p>
              <a:p>
                <a:pPr marL="0" lvl="1"/>
                <a:r>
                  <a:rPr lang="en-US" sz="2800" dirty="0">
                    <a:solidFill>
                      <a:schemeClr val="tx2"/>
                    </a:solidFill>
                  </a:rPr>
                  <a:t>draw a “unrepresentative dataset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sz="2800" dirty="0">
                    <a:solidFill>
                      <a:schemeClr val="tx2"/>
                    </a:solidFill>
                  </a:rPr>
                  <a:t>” that makes the in-sample errors of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sz="2800" dirty="0">
                    <a:solidFill>
                      <a:schemeClr val="tx2"/>
                    </a:solidFill>
                  </a:rPr>
                  <a:t> to be far away from out-of-sample error of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endParaRPr lang="en-US" sz="2800" dirty="0">
                  <a:solidFill>
                    <a:schemeClr val="tx2"/>
                  </a:solidFill>
                </a:endParaRPr>
              </a:p>
              <a:p>
                <a:endParaRPr lang="en-US" sz="28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4001" y="5403959"/>
                <a:ext cx="11157999" cy="1815882"/>
              </a:xfrm>
              <a:prstGeom prst="rect">
                <a:avLst/>
              </a:prstGeom>
              <a:blipFill rotWithShape="0">
                <a:blip r:embed="rId3"/>
                <a:stretch>
                  <a:fillRect l="-1148" t="-30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C3E5721-89AD-6B4D-B9CD-688907FD5ED0}"/>
                  </a:ext>
                </a:extLst>
              </p:cNvPr>
              <p:cNvSpPr/>
              <p:nvPr/>
            </p:nvSpPr>
            <p:spPr>
              <a:xfrm>
                <a:off x="5285232" y="4727468"/>
                <a:ext cx="4704558" cy="369332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solidFill>
                      <a:schemeClr val="accent2"/>
                    </a:solidFill>
                  </a:rPr>
                  <a:t>”bad event of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>
                    <a:solidFill>
                      <a:schemeClr val="accent2"/>
                    </a:solidFill>
                  </a:rPr>
                  <a:t>”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: 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)−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C3E5721-89AD-6B4D-B9CD-688907FD5E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5232" y="4727468"/>
                <a:ext cx="4704558" cy="369332"/>
              </a:xfrm>
              <a:prstGeom prst="rect">
                <a:avLst/>
              </a:prstGeom>
              <a:blipFill>
                <a:blip r:embed="rId4"/>
                <a:stretch>
                  <a:fillRect l="-804" t="-6667" b="-2333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4413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F9C56-489E-F147-ACA0-A0AACE7C6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We Do?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2DE8F71A-7117-5F48-9D6F-EC166697106E}"/>
                  </a:ext>
                </a:extLst>
              </p14:cNvPr>
              <p14:cNvContentPartPr/>
              <p14:nvPr/>
            </p14:nvContentPartPr>
            <p14:xfrm>
              <a:off x="1019315" y="3608860"/>
              <a:ext cx="237130" cy="239532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2DE8F71A-7117-5F48-9D6F-EC166697106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03842" y="3593395"/>
                <a:ext cx="267716" cy="2701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03517D03-E908-2245-BF72-C3280D7C9D63}"/>
                  </a:ext>
                </a:extLst>
              </p14:cNvPr>
              <p14:cNvContentPartPr/>
              <p14:nvPr/>
            </p14:nvContentPartPr>
            <p14:xfrm>
              <a:off x="945464" y="4338498"/>
              <a:ext cx="300240" cy="253693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03517D03-E908-2245-BF72-C3280D7C9D6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29984" y="4323046"/>
                <a:ext cx="330840" cy="28387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713BD709-2BAF-724E-82CA-5B0064ECB151}"/>
                  </a:ext>
                </a:extLst>
              </p14:cNvPr>
              <p14:cNvContentPartPr/>
              <p14:nvPr/>
            </p14:nvContentPartPr>
            <p14:xfrm>
              <a:off x="1813958" y="3990960"/>
              <a:ext cx="294332" cy="305056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713BD709-2BAF-724E-82CA-5B0064ECB15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798505" y="3975491"/>
                <a:ext cx="324520" cy="3352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90C95DE5-8668-284F-B730-588DB304AECD}"/>
                  </a:ext>
                </a:extLst>
              </p14:cNvPr>
              <p14:cNvContentPartPr/>
              <p14:nvPr/>
            </p14:nvContentPartPr>
            <p14:xfrm>
              <a:off x="1503513" y="3067872"/>
              <a:ext cx="263448" cy="328577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90C95DE5-8668-284F-B730-588DB304AEC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488037" y="3052380"/>
                <a:ext cx="294040" cy="35920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2CFD402F-CCA3-DC4C-968D-014C00C88B88}"/>
                  </a:ext>
                </a:extLst>
              </p14:cNvPr>
              <p14:cNvContentPartPr/>
              <p14:nvPr/>
            </p14:nvContentPartPr>
            <p14:xfrm>
              <a:off x="2055922" y="5020613"/>
              <a:ext cx="300240" cy="239532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2CFD402F-CCA3-DC4C-968D-014C00C88B88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040442" y="5005148"/>
                <a:ext cx="330840" cy="2701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10AD29B6-10A2-2748-9B0C-C05CE1CF2097}"/>
                  </a:ext>
                </a:extLst>
              </p14:cNvPr>
              <p14:cNvContentPartPr/>
              <p14:nvPr/>
            </p14:nvContentPartPr>
            <p14:xfrm>
              <a:off x="2971949" y="3435331"/>
              <a:ext cx="337031" cy="291375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10AD29B6-10A2-2748-9B0C-C05CE1CF2097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956466" y="3419863"/>
                <a:ext cx="367637" cy="32159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D95BAB20-A321-6B4D-93AB-7A649474888C}"/>
                  </a:ext>
                </a:extLst>
              </p14:cNvPr>
              <p14:cNvContentPartPr/>
              <p14:nvPr/>
            </p14:nvContentPartPr>
            <p14:xfrm>
              <a:off x="3340401" y="4366819"/>
              <a:ext cx="395038" cy="239532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D95BAB20-A321-6B4D-93AB-7A649474888C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324930" y="4351354"/>
                <a:ext cx="425259" cy="269743"/>
              </a:xfrm>
              <a:prstGeom prst="rect">
                <a:avLst/>
              </a:prstGeom>
            </p:spPr>
          </p:pic>
        </mc:Fallback>
      </mc:AlternateContent>
      <p:grpSp>
        <p:nvGrpSpPr>
          <p:cNvPr id="42" name="Group 41">
            <a:extLst>
              <a:ext uri="{FF2B5EF4-FFF2-40B4-BE49-F238E27FC236}">
                <a16:creationId xmlns:a16="http://schemas.microsoft.com/office/drawing/2014/main" id="{71FE1870-4CED-C940-89E6-FC94AAAE0C12}"/>
              </a:ext>
            </a:extLst>
          </p:cNvPr>
          <p:cNvGrpSpPr/>
          <p:nvPr/>
        </p:nvGrpSpPr>
        <p:grpSpPr>
          <a:xfrm>
            <a:off x="1540304" y="4610672"/>
            <a:ext cx="410883" cy="343218"/>
            <a:chOff x="2617507" y="4557538"/>
            <a:chExt cx="550800" cy="51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28F58DC0-E3A3-9745-B493-B329104C819D}"/>
                    </a:ext>
                  </a:extLst>
                </p14:cNvPr>
                <p14:cNvContentPartPr/>
                <p14:nvPr/>
              </p14:nvContentPartPr>
              <p14:xfrm>
                <a:off x="2730187" y="4557538"/>
                <a:ext cx="212040" cy="51480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28F58DC0-E3A3-9745-B493-B329104C819D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715067" y="4542418"/>
                  <a:ext cx="242640" cy="54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22A9DF41-3744-1B41-80E1-95624E5E37B6}"/>
                    </a:ext>
                  </a:extLst>
                </p14:cNvPr>
                <p14:cNvContentPartPr/>
                <p14:nvPr/>
              </p14:nvContentPartPr>
              <p14:xfrm>
                <a:off x="2617507" y="4846978"/>
                <a:ext cx="550800" cy="5688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22A9DF41-3744-1B41-80E1-95624E5E37B6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602027" y="4831858"/>
                  <a:ext cx="581040" cy="87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0B6E4FF4-A27B-CC4C-9259-23FC0CF1F5C6}"/>
              </a:ext>
            </a:extLst>
          </p:cNvPr>
          <p:cNvGrpSpPr/>
          <p:nvPr/>
        </p:nvGrpSpPr>
        <p:grpSpPr>
          <a:xfrm>
            <a:off x="2182409" y="2837460"/>
            <a:ext cx="879236" cy="362419"/>
            <a:chOff x="3478267" y="1897858"/>
            <a:chExt cx="1178640" cy="543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303A9551-CBE0-024C-91CF-7722D311CDC3}"/>
                    </a:ext>
                  </a:extLst>
                </p14:cNvPr>
                <p14:cNvContentPartPr/>
                <p14:nvPr/>
              </p14:nvContentPartPr>
              <p14:xfrm>
                <a:off x="4360267" y="1989658"/>
                <a:ext cx="240120" cy="4518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303A9551-CBE0-024C-91CF-7722D311CDC3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344787" y="1974178"/>
                  <a:ext cx="27072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646C10E3-BE2B-9A45-8898-66D5F328EC46}"/>
                    </a:ext>
                  </a:extLst>
                </p14:cNvPr>
                <p14:cNvContentPartPr/>
                <p14:nvPr/>
              </p14:nvContentPartPr>
              <p14:xfrm>
                <a:off x="4303747" y="2116378"/>
                <a:ext cx="353160" cy="15552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646C10E3-BE2B-9A45-8898-66D5F328EC46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288627" y="2101258"/>
                  <a:ext cx="38376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1003037F-552B-8046-A557-A7E586A0E9AA}"/>
                    </a:ext>
                  </a:extLst>
                </p14:cNvPr>
                <p14:cNvContentPartPr/>
                <p14:nvPr/>
              </p14:nvContentPartPr>
              <p14:xfrm>
                <a:off x="3527587" y="1897858"/>
                <a:ext cx="261360" cy="48024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1003037F-552B-8046-A557-A7E586A0E9AA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512467" y="1882378"/>
                  <a:ext cx="291960" cy="51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4E4D09F4-DE0E-B649-B89E-F945CD165CE1}"/>
                    </a:ext>
                  </a:extLst>
                </p14:cNvPr>
                <p14:cNvContentPartPr/>
                <p14:nvPr/>
              </p14:nvContentPartPr>
              <p14:xfrm>
                <a:off x="3478267" y="2102338"/>
                <a:ext cx="459000" cy="1695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4E4D09F4-DE0E-B649-B89E-F945CD165CE1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462787" y="2087218"/>
                  <a:ext cx="489600" cy="200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FEEC16FF-93A0-B34F-8141-FB6F77054C41}"/>
              </a:ext>
            </a:extLst>
          </p:cNvPr>
          <p:cNvGrpSpPr/>
          <p:nvPr/>
        </p:nvGrpSpPr>
        <p:grpSpPr>
          <a:xfrm>
            <a:off x="2898098" y="3952318"/>
            <a:ext cx="421356" cy="315376"/>
            <a:chOff x="4437667" y="3570058"/>
            <a:chExt cx="564840" cy="473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8978C5A3-9DE1-6C45-8564-AAD531111462}"/>
                    </a:ext>
                  </a:extLst>
                </p14:cNvPr>
                <p14:cNvContentPartPr/>
                <p14:nvPr/>
              </p14:nvContentPartPr>
              <p14:xfrm>
                <a:off x="4529467" y="3570058"/>
                <a:ext cx="296640" cy="4730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8978C5A3-9DE1-6C45-8564-AAD531111462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514347" y="3554578"/>
                  <a:ext cx="327240" cy="50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5A881DD4-4142-5044-92D3-18A1FAE25C46}"/>
                    </a:ext>
                  </a:extLst>
                </p14:cNvPr>
                <p14:cNvContentPartPr/>
                <p14:nvPr/>
              </p14:nvContentPartPr>
              <p14:xfrm>
                <a:off x="4437667" y="3696778"/>
                <a:ext cx="564840" cy="12744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5A881DD4-4142-5044-92D3-18A1FAE25C46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422547" y="3681658"/>
                  <a:ext cx="595440" cy="157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3F15CC7F-A29A-E540-8DA7-7A8467E9975E}"/>
              </a:ext>
            </a:extLst>
          </p:cNvPr>
          <p:cNvGrpSpPr/>
          <p:nvPr/>
        </p:nvGrpSpPr>
        <p:grpSpPr>
          <a:xfrm>
            <a:off x="4040245" y="3811190"/>
            <a:ext cx="442303" cy="432982"/>
            <a:chOff x="5968747" y="3358378"/>
            <a:chExt cx="592920" cy="649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F0F0EF61-84BB-5848-A52A-AE25E6014FD7}"/>
                    </a:ext>
                  </a:extLst>
                </p14:cNvPr>
                <p14:cNvContentPartPr/>
                <p14:nvPr/>
              </p14:nvContentPartPr>
              <p14:xfrm>
                <a:off x="6039307" y="3358378"/>
                <a:ext cx="275400" cy="64944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F0F0EF61-84BB-5848-A52A-AE25E6014FD7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6024187" y="3342898"/>
                  <a:ext cx="306000" cy="68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5BBB11D3-3521-6E44-9E84-EA31C2DF8B1D}"/>
                    </a:ext>
                  </a:extLst>
                </p14:cNvPr>
                <p14:cNvContentPartPr/>
                <p14:nvPr/>
              </p14:nvContentPartPr>
              <p14:xfrm>
                <a:off x="5968747" y="3613978"/>
                <a:ext cx="592920" cy="1893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5BBB11D3-3521-6E44-9E84-EA31C2DF8B1D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953627" y="3598498"/>
                  <a:ext cx="623520" cy="219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7B14312-32F1-AA42-92B9-C9982AF5ADB8}"/>
              </a:ext>
            </a:extLst>
          </p:cNvPr>
          <p:cNvGrpSpPr/>
          <p:nvPr/>
        </p:nvGrpSpPr>
        <p:grpSpPr>
          <a:xfrm>
            <a:off x="3640372" y="3171318"/>
            <a:ext cx="331660" cy="367219"/>
            <a:chOff x="5432707" y="2398618"/>
            <a:chExt cx="444600" cy="550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AFA0FF2E-E3FB-E047-B90D-D3681AF4BAFB}"/>
                    </a:ext>
                  </a:extLst>
                </p14:cNvPr>
                <p14:cNvContentPartPr/>
                <p14:nvPr/>
              </p14:nvContentPartPr>
              <p14:xfrm>
                <a:off x="5432707" y="2398618"/>
                <a:ext cx="339120" cy="5508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AFA0FF2E-E3FB-E047-B90D-D3681AF4BAFB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417227" y="2383498"/>
                  <a:ext cx="369360" cy="58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A8AD7ED6-E04C-8E46-A496-38CC27937119}"/>
                    </a:ext>
                  </a:extLst>
                </p14:cNvPr>
                <p14:cNvContentPartPr/>
                <p14:nvPr/>
              </p14:nvContentPartPr>
              <p14:xfrm>
                <a:off x="5474827" y="2539738"/>
                <a:ext cx="402480" cy="32508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A8AD7ED6-E04C-8E46-A496-38CC27937119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459707" y="2524618"/>
                  <a:ext cx="433080" cy="355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38810867-00B9-2D4D-838C-DA2EE1321CE6}"/>
              </a:ext>
            </a:extLst>
          </p:cNvPr>
          <p:cNvGrpSpPr/>
          <p:nvPr/>
        </p:nvGrpSpPr>
        <p:grpSpPr>
          <a:xfrm>
            <a:off x="3335030" y="4982451"/>
            <a:ext cx="384565" cy="367219"/>
            <a:chOff x="5023387" y="5115178"/>
            <a:chExt cx="515520" cy="550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FC053C79-D9AF-BE4B-B2EA-931374A15DC3}"/>
                    </a:ext>
                  </a:extLst>
                </p14:cNvPr>
                <p14:cNvContentPartPr/>
                <p14:nvPr/>
              </p14:nvContentPartPr>
              <p14:xfrm>
                <a:off x="5390227" y="5192578"/>
                <a:ext cx="28440" cy="7092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FC053C79-D9AF-BE4B-B2EA-931374A15DC3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375107" y="5177458"/>
                  <a:ext cx="5904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CB86FDBB-D4FE-6243-A752-5F9F182382CC}"/>
                    </a:ext>
                  </a:extLst>
                </p14:cNvPr>
                <p14:cNvContentPartPr/>
                <p14:nvPr/>
              </p14:nvContentPartPr>
              <p14:xfrm>
                <a:off x="5079907" y="5115178"/>
                <a:ext cx="430920" cy="52956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CB86FDBB-D4FE-6243-A752-5F9F182382CC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064427" y="5099698"/>
                  <a:ext cx="461160" cy="56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8E2FD9BE-E23D-F247-8EDC-19697B8A66F1}"/>
                    </a:ext>
                  </a:extLst>
                </p14:cNvPr>
                <p14:cNvContentPartPr/>
                <p14:nvPr/>
              </p14:nvContentPartPr>
              <p14:xfrm>
                <a:off x="5023387" y="5291578"/>
                <a:ext cx="515520" cy="37440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8E2FD9BE-E23D-F247-8EDC-19697B8A66F1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008267" y="5276098"/>
                  <a:ext cx="545760" cy="404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B713B079-1F63-B548-9B7E-5BA9A458A227}"/>
                  </a:ext>
                </a:extLst>
              </p14:cNvPr>
              <p14:cNvContentPartPr/>
              <p14:nvPr/>
            </p14:nvContentPartPr>
            <p14:xfrm>
              <a:off x="1140163" y="2583287"/>
              <a:ext cx="26587" cy="33122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B713B079-1F63-B548-9B7E-5BA9A458A227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124714" y="2567806"/>
                <a:ext cx="57126" cy="6372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F807EADE-B258-0649-9ADE-F1E0ED391AA2}"/>
                  </a:ext>
                </a:extLst>
              </p14:cNvPr>
              <p14:cNvContentPartPr/>
              <p14:nvPr/>
            </p14:nvContentPartPr>
            <p14:xfrm>
              <a:off x="1156008" y="2588087"/>
              <a:ext cx="2621326" cy="3194324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F807EADE-B258-0649-9ADE-F1E0ED391AA2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1140529" y="2572607"/>
                <a:ext cx="2651564" cy="32245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F1B0E9C3-49E3-664F-9163-EDCFC6430904}"/>
                  </a:ext>
                </a:extLst>
              </p14:cNvPr>
              <p14:cNvContentPartPr/>
              <p14:nvPr/>
            </p14:nvContentPartPr>
            <p14:xfrm>
              <a:off x="4029771" y="5642484"/>
              <a:ext cx="328975" cy="346818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F1B0E9C3-49E3-664F-9163-EDCFC6430904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4014277" y="5626998"/>
                <a:ext cx="359602" cy="3774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44D3D558-6E9D-F648-9534-F834D5D3B6EC}"/>
                  </a:ext>
                </a:extLst>
              </p14:cNvPr>
              <p14:cNvContentPartPr/>
              <p14:nvPr/>
            </p14:nvContentPartPr>
            <p14:xfrm>
              <a:off x="4036216" y="5768011"/>
              <a:ext cx="262374" cy="94325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44D3D558-6E9D-F648-9534-F834D5D3B6EC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4020740" y="5752530"/>
                <a:ext cx="292966" cy="124927"/>
              </a:xfrm>
              <a:prstGeom prst="rect">
                <a:avLst/>
              </a:prstGeom>
            </p:spPr>
          </p:pic>
        </mc:Fallback>
      </mc:AlternateContent>
      <p:grpSp>
        <p:nvGrpSpPr>
          <p:cNvPr id="52" name="Group 51">
            <a:extLst>
              <a:ext uri="{FF2B5EF4-FFF2-40B4-BE49-F238E27FC236}">
                <a16:creationId xmlns:a16="http://schemas.microsoft.com/office/drawing/2014/main" id="{07A464FB-5788-F44D-8F46-532AE6FBC721}"/>
              </a:ext>
            </a:extLst>
          </p:cNvPr>
          <p:cNvGrpSpPr/>
          <p:nvPr/>
        </p:nvGrpSpPr>
        <p:grpSpPr>
          <a:xfrm>
            <a:off x="2050820" y="2461121"/>
            <a:ext cx="568522" cy="3636187"/>
            <a:chOff x="3301867" y="1333378"/>
            <a:chExt cx="762120" cy="5454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F6F266B7-12B0-0545-9B96-74E8A2F26ED3}"/>
                    </a:ext>
                  </a:extLst>
                </p14:cNvPr>
                <p14:cNvContentPartPr/>
                <p14:nvPr/>
              </p14:nvContentPartPr>
              <p14:xfrm>
                <a:off x="3329947" y="1333378"/>
                <a:ext cx="7560" cy="2160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F6F266B7-12B0-0545-9B96-74E8A2F26ED3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314827" y="1317898"/>
                  <a:ext cx="3780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0588BD72-3FB6-1A43-AC87-57C0573C51FE}"/>
                    </a:ext>
                  </a:extLst>
                </p14:cNvPr>
                <p14:cNvContentPartPr/>
                <p14:nvPr/>
              </p14:nvContentPartPr>
              <p14:xfrm>
                <a:off x="3329947" y="1333378"/>
                <a:ext cx="734040" cy="499176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0588BD72-3FB6-1A43-AC87-57C0573C51FE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3314827" y="1317898"/>
                  <a:ext cx="764640" cy="502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AA135690-7994-854F-A216-1C952F8701D1}"/>
                    </a:ext>
                  </a:extLst>
                </p14:cNvPr>
                <p14:cNvContentPartPr/>
                <p14:nvPr/>
              </p14:nvContentPartPr>
              <p14:xfrm>
                <a:off x="3301867" y="6300298"/>
                <a:ext cx="127440" cy="45432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AA135690-7994-854F-A216-1C952F8701D1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3286747" y="6285178"/>
                  <a:ext cx="157680" cy="48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1C494F26-7A13-B94D-B8F5-B76A5D75154F}"/>
                    </a:ext>
                  </a:extLst>
                </p14:cNvPr>
                <p14:cNvContentPartPr/>
                <p14:nvPr/>
              </p14:nvContentPartPr>
              <p14:xfrm>
                <a:off x="3343987" y="6229738"/>
                <a:ext cx="401760" cy="55764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1C494F26-7A13-B94D-B8F5-B76A5D75154F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3328867" y="6214618"/>
                  <a:ext cx="432360" cy="5882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41B4D675-8A30-5F4D-9918-62CE88C1D500}"/>
              </a:ext>
            </a:extLst>
          </p:cNvPr>
          <p:cNvSpPr txBox="1"/>
          <p:nvPr/>
        </p:nvSpPr>
        <p:spPr>
          <a:xfrm>
            <a:off x="5425162" y="2410733"/>
            <a:ext cx="567559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For this dataset, </a:t>
            </a:r>
          </a:p>
          <a:p>
            <a:r>
              <a:rPr lang="en-US" sz="3200" dirty="0"/>
              <a:t>any difference between </a:t>
            </a:r>
            <a:r>
              <a:rPr lang="en-US" sz="3200" dirty="0">
                <a:solidFill>
                  <a:schemeClr val="accent2"/>
                </a:solidFill>
              </a:rPr>
              <a:t>A</a:t>
            </a:r>
            <a:r>
              <a:rPr lang="en-US" sz="3200" dirty="0"/>
              <a:t> and </a:t>
            </a:r>
            <a:r>
              <a:rPr lang="en-US" sz="3200" dirty="0">
                <a:solidFill>
                  <a:srgbClr val="00B050"/>
                </a:solidFill>
              </a:rPr>
              <a:t>B</a:t>
            </a:r>
            <a:r>
              <a:rPr lang="en-US" sz="3200" dirty="0"/>
              <a:t>?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72A51C2-37DA-174A-93D1-3AF6E523CEC5}"/>
              </a:ext>
            </a:extLst>
          </p:cNvPr>
          <p:cNvSpPr txBox="1"/>
          <p:nvPr/>
        </p:nvSpPr>
        <p:spPr>
          <a:xfrm>
            <a:off x="5425162" y="3727029"/>
            <a:ext cx="6843989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3200" dirty="0"/>
          </a:p>
          <a:p>
            <a:r>
              <a:rPr lang="en-US" sz="3200" dirty="0"/>
              <a:t>For this dataset, probably no difference.</a:t>
            </a:r>
          </a:p>
          <a:p>
            <a:endParaRPr lang="en-US" sz="3200" dirty="0"/>
          </a:p>
          <a:p>
            <a:r>
              <a:rPr lang="en-US" sz="3200" dirty="0"/>
              <a:t>They make the same prediction for </a:t>
            </a:r>
            <a:br>
              <a:rPr lang="en-US" sz="3200" dirty="0"/>
            </a:br>
            <a:r>
              <a:rPr lang="en-US" sz="3200" dirty="0"/>
              <a:t>every data point in this dataset.</a:t>
            </a:r>
          </a:p>
        </p:txBody>
      </p:sp>
    </p:spTree>
    <p:extLst>
      <p:ext uri="{BB962C8B-B14F-4D97-AF65-F5344CB8AC3E}">
        <p14:creationId xmlns:p14="http://schemas.microsoft.com/office/powerpoint/2010/main" val="2128388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7AF5E-7EF9-A342-90AC-8F707CB4A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We Do?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7BAF360-CE95-C94A-B6F2-1F1DEEF00E0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97858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Let’s define “data-dependent” hypothesis, call it </a:t>
                </a:r>
                <a:r>
                  <a:rPr lang="en-US" dirty="0">
                    <a:solidFill>
                      <a:schemeClr val="accent2"/>
                    </a:solidFill>
                  </a:rPr>
                  <a:t>dichotomy</a:t>
                </a:r>
                <a:r>
                  <a:rPr lang="en-US" dirty="0"/>
                  <a:t>.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A hypothesis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→{−1,+1}</m:t>
                    </m:r>
                  </m:oMath>
                </a14:m>
                <a:r>
                  <a:rPr lang="zh-TW" altLang="en-US" dirty="0">
                    <a:solidFill>
                      <a:schemeClr val="accent1"/>
                    </a:solidFill>
                  </a:rPr>
                  <a:t> </a:t>
                </a:r>
                <a:endParaRPr lang="en-US" altLang="zh-TW" dirty="0"/>
              </a:p>
              <a:p>
                <a:r>
                  <a:rPr lang="en-US" dirty="0"/>
                  <a:t>A dichotomy for a set of data points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: </a:t>
                </a:r>
              </a:p>
              <a:p>
                <a:pPr lvl="1"/>
                <a:r>
                  <a:rPr lang="en-US" dirty="0"/>
                  <a:t>Assign either </a:t>
                </a:r>
                <a:r>
                  <a:rPr lang="en-US" dirty="0">
                    <a:solidFill>
                      <a:schemeClr val="accent1"/>
                    </a:solidFill>
                  </a:rPr>
                  <a:t>+1</a:t>
                </a:r>
                <a:r>
                  <a:rPr lang="en-US" dirty="0"/>
                  <a:t> or </a:t>
                </a:r>
                <a:r>
                  <a:rPr lang="en-US" dirty="0">
                    <a:solidFill>
                      <a:schemeClr val="accent1"/>
                    </a:solidFill>
                  </a:rPr>
                  <a:t>-1</a:t>
                </a:r>
                <a:r>
                  <a:rPr lang="en-US" dirty="0"/>
                  <a:t> for each of the data points</a:t>
                </a:r>
                <a:br>
                  <a:rPr lang="en-US" dirty="0"/>
                </a:b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(divide the data points into two groups)</a:t>
                </a:r>
              </a:p>
              <a:p>
                <a:endParaRPr lang="en-US" sz="1200" dirty="0">
                  <a:solidFill>
                    <a:schemeClr val="tx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Why dichotomies?</a:t>
                </a: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It helps us count “effective number of hypothesis” (to replace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7BAF360-CE95-C94A-B6F2-1F1DEEF00E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978588"/>
              </a:xfrm>
              <a:blipFill>
                <a:blip r:embed="rId2"/>
                <a:stretch>
                  <a:fillRect l="-1086" t="-2036" b="-22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6796A92D-F97E-794E-90BE-836E951885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536" y="2304287"/>
            <a:ext cx="6248400" cy="129855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43300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Formal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1709400" cy="4351338"/>
              </a:xfrm>
            </p:spPr>
            <p:txBody>
              <a:bodyPr/>
              <a:lstStyle/>
              <a:p>
                <a:r>
                  <a:rPr lang="en-US" u="sng" dirty="0"/>
                  <a:t>Dichotomies</a:t>
                </a:r>
              </a:p>
              <a:p>
                <a:pPr lvl="1"/>
                <a:r>
                  <a:rPr lang="en-US" dirty="0"/>
                  <a:t>Informally, consider a dichotomy as a “data-dependent” hypothesis</a:t>
                </a:r>
              </a:p>
              <a:p>
                <a:pPr lvl="1"/>
                <a:r>
                  <a:rPr lang="en-US" dirty="0"/>
                  <a:t>Characterized by both hypothesis set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US" b="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data points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br>
                  <a:rPr lang="en-US" sz="1200" b="0" i="1" dirty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</a:br>
                <a:br>
                  <a:rPr lang="en-US" sz="1200" b="0" i="1" dirty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,…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,…,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)|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</m:oMath>
                </a14:m>
                <a:br>
                  <a:rPr lang="en-US" sz="1200" b="0" i="1" dirty="0">
                    <a:latin typeface="Cambria Math" panose="02040503050406030204" pitchFamily="18" charset="0"/>
                  </a:rPr>
                </a:br>
                <a:br>
                  <a:rPr lang="en-US" sz="200" b="0" i="1" dirty="0">
                    <a:latin typeface="Cambria Math" panose="02040503050406030204" pitchFamily="18" charset="0"/>
                  </a:rPr>
                </a:br>
                <a:endParaRPr lang="en-US" sz="200" dirty="0"/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The set of possible prediction combinations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>
                    <a:solidFill>
                      <a:schemeClr val="tx1"/>
                    </a:solidFill>
                  </a:rPr>
                  <a:t>can induce on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</a:p>
              <a:p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r>
                  <a:rPr lang="en-US" u="sng" dirty="0"/>
                  <a:t>Growth function</a:t>
                </a:r>
              </a:p>
              <a:p>
                <a:pPr lvl="1"/>
                <a:r>
                  <a:rPr lang="en-US" dirty="0"/>
                  <a:t>Largest number of dichotomies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can induce across all possible data sets of size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US" dirty="0"/>
              </a:p>
              <a:p>
                <a:pPr lvl="1"/>
                <a:endParaRPr lang="en-US" sz="1200" dirty="0"/>
              </a:p>
              <a:p>
                <a:pPr marL="457200" lvl="1" indent="0">
                  <a:buNone/>
                </a:pPr>
                <a:r>
                  <a:rPr lang="en-US" dirty="0">
                    <a:solidFill>
                      <a:schemeClr val="accent1"/>
                    </a:solidFill>
                  </a:rPr>
                  <a:t>	</a:t>
                </a:r>
                <a:r>
                  <a:rPr lang="en-US" i="1" dirty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  <a:t>       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lim>
                        </m:limLow>
                      </m:fName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)|</m:t>
                        </m:r>
                      </m:e>
                    </m:fun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1709400" cy="4351338"/>
              </a:xfrm>
              <a:blipFill>
                <a:blip r:embed="rId2"/>
                <a:stretch>
                  <a:fillRect l="-97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773360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346CC13-F413-3541-AD49-F287D1EB9DA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Example: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dirty="0"/>
                  <a:t>Positive Rays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346CC13-F413-3541-AD49-F287D1EB9DA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7282733-8048-294C-A829-21D3E417DE2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3581527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Data points are in one-dimensional space</a:t>
                </a:r>
              </a:p>
              <a:p>
                <a:r>
                  <a:rPr lang="en-US" dirty="0"/>
                  <a:t>Positive rays</a:t>
                </a:r>
                <a:r>
                  <a:rPr lang="en-US" dirty="0">
                    <a:solidFill>
                      <a:schemeClr val="accent1"/>
                    </a:solidFill>
                    <a:sym typeface="Wingdings" pitchFamily="2" charset="2"/>
                  </a:rPr>
                  <a:t>: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sym typeface="Wingdings" pitchFamily="2" charset="2"/>
                      </a:rPr>
                      <m:t>h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  <m:t>𝑥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sym typeface="Wingdings" pitchFamily="2" charset="2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sym typeface="Wingdings" pitchFamily="2" charset="2"/>
                      </a:rPr>
                      <m:t>𝑠𝑖𝑔𝑛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  <m:t>𝑥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  <m:t>−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  <m:t>𝑎</m:t>
                        </m:r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7282733-8048-294C-A829-21D3E417DE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3581527"/>
              </a:xfrm>
              <a:blipFill>
                <a:blip r:embed="rId3"/>
                <a:stretch>
                  <a:fillRect l="-1086" t="-28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89CCA7A4-9E9E-0A48-8770-689D69481CAF}"/>
              </a:ext>
            </a:extLst>
          </p:cNvPr>
          <p:cNvGrpSpPr/>
          <p:nvPr/>
        </p:nvGrpSpPr>
        <p:grpSpPr>
          <a:xfrm>
            <a:off x="1921935" y="3064932"/>
            <a:ext cx="6295473" cy="1671855"/>
            <a:chOff x="1921935" y="3064933"/>
            <a:chExt cx="7315200" cy="2278444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DC0A48F-FE17-2A48-BA00-7B5BD4E0A63C}"/>
                </a:ext>
              </a:extLst>
            </p:cNvPr>
            <p:cNvGrpSpPr/>
            <p:nvPr/>
          </p:nvGrpSpPr>
          <p:grpSpPr>
            <a:xfrm>
              <a:off x="1921935" y="3988958"/>
              <a:ext cx="7315200" cy="688753"/>
              <a:chOff x="3869268" y="4141358"/>
              <a:chExt cx="7315200" cy="688753"/>
            </a:xfrm>
          </p:grpSpPr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D3061C30-C7B2-EE47-AD66-4DBE81ECC43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69268" y="4258291"/>
                <a:ext cx="7315200" cy="0"/>
              </a:xfrm>
              <a:prstGeom prst="straightConnector1">
                <a:avLst/>
              </a:prstGeom>
              <a:ln w="38100">
                <a:solidFill>
                  <a:schemeClr val="accent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612CF5D5-EDC1-9141-8392-AE505F6E2E1E}"/>
                  </a:ext>
                </a:extLst>
              </p:cNvPr>
              <p:cNvSpPr/>
              <p:nvPr/>
            </p:nvSpPr>
            <p:spPr>
              <a:xfrm>
                <a:off x="4419600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A77BF750-5B88-714D-996F-64A02ED3547E}"/>
                  </a:ext>
                </a:extLst>
              </p:cNvPr>
              <p:cNvSpPr/>
              <p:nvPr/>
            </p:nvSpPr>
            <p:spPr>
              <a:xfrm>
                <a:off x="5088467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62E367ED-35AE-6043-8D7D-C03BBA88EF1E}"/>
                  </a:ext>
                </a:extLst>
              </p:cNvPr>
              <p:cNvSpPr/>
              <p:nvPr/>
            </p:nvSpPr>
            <p:spPr>
              <a:xfrm>
                <a:off x="5757334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5980C77B-AE16-E24E-98D5-2A0554D6E54D}"/>
                  </a:ext>
                </a:extLst>
              </p:cNvPr>
              <p:cNvSpPr/>
              <p:nvPr/>
            </p:nvSpPr>
            <p:spPr>
              <a:xfrm>
                <a:off x="6447367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25395F29-385D-BF4D-A9FA-178B49CCE228}"/>
                  </a:ext>
                </a:extLst>
              </p:cNvPr>
              <p:cNvSpPr/>
              <p:nvPr/>
            </p:nvSpPr>
            <p:spPr>
              <a:xfrm>
                <a:off x="7116234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EF9F6345-140E-624C-BF54-DA563A2E63DD}"/>
                  </a:ext>
                </a:extLst>
              </p:cNvPr>
              <p:cNvSpPr/>
              <p:nvPr/>
            </p:nvSpPr>
            <p:spPr>
              <a:xfrm>
                <a:off x="7785101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9BAA8E0-1E73-CA45-936F-E3741FF58787}"/>
                  </a:ext>
                </a:extLst>
              </p:cNvPr>
              <p:cNvSpPr txBox="1"/>
              <p:nvPr/>
            </p:nvSpPr>
            <p:spPr>
              <a:xfrm>
                <a:off x="8303684" y="4141358"/>
                <a:ext cx="389467" cy="4194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…</a:t>
                </a:r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07C3DC68-D9F8-A243-8A7F-848CCC584E65}"/>
                  </a:ext>
                </a:extLst>
              </p:cNvPr>
              <p:cNvSpPr/>
              <p:nvPr/>
            </p:nvSpPr>
            <p:spPr>
              <a:xfrm>
                <a:off x="9076269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DD2ACED6-D62A-6542-A79F-0AAE911ABC07}"/>
                  </a:ext>
                </a:extLst>
              </p:cNvPr>
              <p:cNvSpPr/>
              <p:nvPr/>
            </p:nvSpPr>
            <p:spPr>
              <a:xfrm>
                <a:off x="9745136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5C08BE87-F9FD-1040-84E3-93C6D45489D8}"/>
                  </a:ext>
                </a:extLst>
              </p:cNvPr>
              <p:cNvSpPr/>
              <p:nvPr/>
            </p:nvSpPr>
            <p:spPr>
              <a:xfrm>
                <a:off x="10414003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FD14EBD2-1181-7344-81AB-51737186E23A}"/>
                      </a:ext>
                    </a:extLst>
                  </p:cNvPr>
                  <p:cNvSpPr txBox="1"/>
                  <p:nvPr/>
                </p:nvSpPr>
                <p:spPr>
                  <a:xfrm>
                    <a:off x="4292599" y="4410665"/>
                    <a:ext cx="389467" cy="41944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FD14EBD2-1181-7344-81AB-51737186E23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92599" y="4410665"/>
                    <a:ext cx="389467" cy="419446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7041902F-F66E-F14A-9E71-440F58245105}"/>
                      </a:ext>
                    </a:extLst>
                  </p:cNvPr>
                  <p:cNvSpPr txBox="1"/>
                  <p:nvPr/>
                </p:nvSpPr>
                <p:spPr>
                  <a:xfrm>
                    <a:off x="4981574" y="4410664"/>
                    <a:ext cx="389467" cy="41944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7041902F-F66E-F14A-9E71-440F5824510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981574" y="4410664"/>
                    <a:ext cx="389467" cy="419446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816FAE7A-AB0B-1A4F-AA72-026F59E74AA6}"/>
                      </a:ext>
                    </a:extLst>
                  </p:cNvPr>
                  <p:cNvSpPr txBox="1"/>
                  <p:nvPr/>
                </p:nvSpPr>
                <p:spPr>
                  <a:xfrm>
                    <a:off x="5643034" y="4410664"/>
                    <a:ext cx="389467" cy="41944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816FAE7A-AB0B-1A4F-AA72-026F59E74AA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43034" y="4410664"/>
                    <a:ext cx="389467" cy="419446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C4D36DBC-FF6D-A345-AE5B-A7B50E4DB4AB}"/>
                      </a:ext>
                    </a:extLst>
                  </p:cNvPr>
                  <p:cNvSpPr txBox="1"/>
                  <p:nvPr/>
                </p:nvSpPr>
                <p:spPr>
                  <a:xfrm>
                    <a:off x="10297400" y="4406753"/>
                    <a:ext cx="389467" cy="41944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C4D36DBC-FF6D-A345-AE5B-A7B50E4DB4A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297400" y="4406753"/>
                    <a:ext cx="389467" cy="419446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B6213E7A-8C16-D344-8B81-B1ABB18C2407}"/>
                      </a:ext>
                    </a:extLst>
                  </p:cNvPr>
                  <p:cNvSpPr txBox="1"/>
                  <p:nvPr/>
                </p:nvSpPr>
                <p:spPr>
                  <a:xfrm>
                    <a:off x="6329809" y="4410664"/>
                    <a:ext cx="389467" cy="41944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B6213E7A-8C16-D344-8B81-B1ABB18C240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29809" y="4410664"/>
                    <a:ext cx="389467" cy="419446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6EA0E149-B3B3-C84F-9165-C53C4A909D2D}"/>
                      </a:ext>
                    </a:extLst>
                  </p:cNvPr>
                  <p:cNvSpPr txBox="1"/>
                  <p:nvPr/>
                </p:nvSpPr>
                <p:spPr>
                  <a:xfrm>
                    <a:off x="7010401" y="4410664"/>
                    <a:ext cx="389467" cy="41944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6EA0E149-B3B3-C84F-9165-C53C4A909D2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10401" y="4410664"/>
                    <a:ext cx="389467" cy="419446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9984E9FC-DC49-E746-9B16-79CA02A30A85}"/>
                      </a:ext>
                    </a:extLst>
                  </p:cNvPr>
                  <p:cNvSpPr txBox="1"/>
                  <p:nvPr/>
                </p:nvSpPr>
                <p:spPr>
                  <a:xfrm>
                    <a:off x="7659209" y="4410664"/>
                    <a:ext cx="389467" cy="41944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9984E9FC-DC49-E746-9B16-79CA02A30A8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59209" y="4410664"/>
                    <a:ext cx="389467" cy="419446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7610F8EC-E2EC-2E4A-A5A9-ECB63CF385E7}"/>
                      </a:ext>
                    </a:extLst>
                  </p:cNvPr>
                  <p:cNvSpPr txBox="1"/>
                  <p:nvPr/>
                </p:nvSpPr>
                <p:spPr>
                  <a:xfrm>
                    <a:off x="8867500" y="4410513"/>
                    <a:ext cx="553004" cy="41944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sub>
                          </m:sSub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7610F8EC-E2EC-2E4A-A5A9-ECB63CF385E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867500" y="4410513"/>
                    <a:ext cx="553004" cy="419446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r="-263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24355DF1-7F92-FA4E-9195-23D6C23E87BB}"/>
                      </a:ext>
                    </a:extLst>
                  </p:cNvPr>
                  <p:cNvSpPr txBox="1"/>
                  <p:nvPr/>
                </p:nvSpPr>
                <p:spPr>
                  <a:xfrm>
                    <a:off x="9548354" y="4406753"/>
                    <a:ext cx="621193" cy="41944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24355DF1-7F92-FA4E-9195-23D6C23E87B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548354" y="4406753"/>
                    <a:ext cx="621193" cy="419446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6E64A1FB-011D-D942-8FD8-316A9F3B8286}"/>
                </a:ext>
              </a:extLst>
            </p:cNvPr>
            <p:cNvGrpSpPr/>
            <p:nvPr/>
          </p:nvGrpSpPr>
          <p:grpSpPr>
            <a:xfrm>
              <a:off x="1921935" y="3268295"/>
              <a:ext cx="7315200" cy="2075082"/>
              <a:chOff x="3869268" y="3420695"/>
              <a:chExt cx="7315200" cy="2075083"/>
            </a:xfrm>
          </p:grpSpPr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EAB8C470-238B-5340-820C-3D3A720F0F8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31980" y="3655176"/>
                <a:ext cx="4352488" cy="0"/>
              </a:xfrm>
              <a:prstGeom prst="straightConnector1">
                <a:avLst/>
              </a:prstGeom>
              <a:ln w="7620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35ECBD81-C1DA-0840-B6E8-CE1EA58EB47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869268" y="3655176"/>
                <a:ext cx="2962712" cy="0"/>
              </a:xfrm>
              <a:prstGeom prst="straightConnector1">
                <a:avLst/>
              </a:prstGeom>
              <a:ln w="762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1194D51F-BE64-1D43-949F-ECB2FD7E7E4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27167" y="3420695"/>
                <a:ext cx="4813" cy="156572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A24CA8C2-D7A2-9747-8574-9810AD1415F7}"/>
                      </a:ext>
                    </a:extLst>
                  </p:cNvPr>
                  <p:cNvSpPr txBox="1"/>
                  <p:nvPr/>
                </p:nvSpPr>
                <p:spPr>
                  <a:xfrm>
                    <a:off x="6632433" y="5076332"/>
                    <a:ext cx="389467" cy="41944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A24CA8C2-D7A2-9747-8574-9810AD1415F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632433" y="5076332"/>
                    <a:ext cx="389467" cy="419446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E206C86-3008-6145-9D61-0AB3A1051C3F}"/>
                </a:ext>
              </a:extLst>
            </p:cNvPr>
            <p:cNvSpPr txBox="1"/>
            <p:nvPr/>
          </p:nvSpPr>
          <p:spPr>
            <a:xfrm>
              <a:off x="5168901" y="3064933"/>
              <a:ext cx="1070505" cy="4194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accent6"/>
                  </a:solidFill>
                </a:rPr>
                <a:t>Predict +1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4D83095-301B-1141-A119-6F7D8FE6C420}"/>
                </a:ext>
              </a:extLst>
            </p:cNvPr>
            <p:cNvSpPr txBox="1"/>
            <p:nvPr/>
          </p:nvSpPr>
          <p:spPr>
            <a:xfrm>
              <a:off x="3570782" y="3064933"/>
              <a:ext cx="1029526" cy="4194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</a:rPr>
                <a:t>Predict -1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0922BD0-68DC-1B44-92EB-CA8D85F2E863}"/>
                  </a:ext>
                </a:extLst>
              </p:cNvPr>
              <p:cNvSpPr/>
              <p:nvPr/>
            </p:nvSpPr>
            <p:spPr>
              <a:xfrm>
                <a:off x="6657642" y="4795226"/>
                <a:ext cx="6096000" cy="523220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What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sz="2800" i="1">
                        <a:latin typeface="Cambria Math" panose="02040503050406030204" pitchFamily="18" charset="0"/>
                      </a:rPr>
                      <m:t>?</m:t>
                    </m:r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0922BD0-68DC-1B44-92EB-CA8D85F2E8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7642" y="4795226"/>
                <a:ext cx="6096000" cy="523220"/>
              </a:xfrm>
              <a:prstGeom prst="rect">
                <a:avLst/>
              </a:prstGeom>
              <a:blipFill>
                <a:blip r:embed="rId14"/>
                <a:stretch>
                  <a:fillRect l="-1871" t="-11905" b="-309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9F98ADEC-7973-884A-8650-B5CA9532E255}"/>
                  </a:ext>
                </a:extLst>
              </p:cNvPr>
              <p:cNvSpPr/>
              <p:nvPr/>
            </p:nvSpPr>
            <p:spPr>
              <a:xfrm>
                <a:off x="941008" y="4868435"/>
                <a:ext cx="6096000" cy="523220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What is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?</m:t>
                    </m:r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9F98ADEC-7973-884A-8650-B5CA9532E2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008" y="4868435"/>
                <a:ext cx="6096000" cy="523220"/>
              </a:xfrm>
              <a:prstGeom prst="rect">
                <a:avLst/>
              </a:prstGeom>
              <a:blipFill>
                <a:blip r:embed="rId15"/>
                <a:stretch>
                  <a:fillRect l="-1663" t="-23810" b="-309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13725469-0599-3146-8FE7-D0A1F9AE0C4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273439" y="123768"/>
            <a:ext cx="4800303" cy="185921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82553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3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346CC13-F413-3541-AD49-F287D1EB9DA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Example: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dirty="0"/>
                  <a:t>Positive Rays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346CC13-F413-3541-AD49-F287D1EB9DA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7282733-8048-294C-A829-21D3E417DE2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3581527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Data points are in one-dimensional space</a:t>
                </a:r>
              </a:p>
              <a:p>
                <a:r>
                  <a:rPr lang="en-US" dirty="0"/>
                  <a:t>Positive rays</a:t>
                </a:r>
                <a:r>
                  <a:rPr lang="en-US" dirty="0">
                    <a:solidFill>
                      <a:schemeClr val="accent1"/>
                    </a:solidFill>
                    <a:sym typeface="Wingdings" pitchFamily="2" charset="2"/>
                  </a:rPr>
                  <a:t>: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sym typeface="Wingdings" pitchFamily="2" charset="2"/>
                      </a:rPr>
                      <m:t>h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  <m:t>𝑥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sym typeface="Wingdings" pitchFamily="2" charset="2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sym typeface="Wingdings" pitchFamily="2" charset="2"/>
                      </a:rPr>
                      <m:t>𝑠𝑖𝑔𝑛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  <m:t>𝑥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  <m:t>−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  <m:t>𝑎</m:t>
                        </m:r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7282733-8048-294C-A829-21D3E417DE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3581527"/>
              </a:xfrm>
              <a:blipFill>
                <a:blip r:embed="rId3"/>
                <a:stretch>
                  <a:fillRect l="-1086" t="-28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89CCA7A4-9E9E-0A48-8770-689D69481CAF}"/>
              </a:ext>
            </a:extLst>
          </p:cNvPr>
          <p:cNvGrpSpPr/>
          <p:nvPr/>
        </p:nvGrpSpPr>
        <p:grpSpPr>
          <a:xfrm>
            <a:off x="1921935" y="3064932"/>
            <a:ext cx="6295473" cy="1671855"/>
            <a:chOff x="1921935" y="3064933"/>
            <a:chExt cx="7315200" cy="2278444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DC0A48F-FE17-2A48-BA00-7B5BD4E0A63C}"/>
                </a:ext>
              </a:extLst>
            </p:cNvPr>
            <p:cNvGrpSpPr/>
            <p:nvPr/>
          </p:nvGrpSpPr>
          <p:grpSpPr>
            <a:xfrm>
              <a:off x="1921935" y="3988958"/>
              <a:ext cx="7315200" cy="688753"/>
              <a:chOff x="3869268" y="4141358"/>
              <a:chExt cx="7315200" cy="688753"/>
            </a:xfrm>
          </p:grpSpPr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D3061C30-C7B2-EE47-AD66-4DBE81ECC43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69268" y="4258291"/>
                <a:ext cx="7315200" cy="0"/>
              </a:xfrm>
              <a:prstGeom prst="straightConnector1">
                <a:avLst/>
              </a:prstGeom>
              <a:ln w="38100">
                <a:solidFill>
                  <a:schemeClr val="accent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612CF5D5-EDC1-9141-8392-AE505F6E2E1E}"/>
                  </a:ext>
                </a:extLst>
              </p:cNvPr>
              <p:cNvSpPr/>
              <p:nvPr/>
            </p:nvSpPr>
            <p:spPr>
              <a:xfrm>
                <a:off x="4419600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A77BF750-5B88-714D-996F-64A02ED3547E}"/>
                  </a:ext>
                </a:extLst>
              </p:cNvPr>
              <p:cNvSpPr/>
              <p:nvPr/>
            </p:nvSpPr>
            <p:spPr>
              <a:xfrm>
                <a:off x="5088467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62E367ED-35AE-6043-8D7D-C03BBA88EF1E}"/>
                  </a:ext>
                </a:extLst>
              </p:cNvPr>
              <p:cNvSpPr/>
              <p:nvPr/>
            </p:nvSpPr>
            <p:spPr>
              <a:xfrm>
                <a:off x="5757334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5980C77B-AE16-E24E-98D5-2A0554D6E54D}"/>
                  </a:ext>
                </a:extLst>
              </p:cNvPr>
              <p:cNvSpPr/>
              <p:nvPr/>
            </p:nvSpPr>
            <p:spPr>
              <a:xfrm>
                <a:off x="6447367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25395F29-385D-BF4D-A9FA-178B49CCE228}"/>
                  </a:ext>
                </a:extLst>
              </p:cNvPr>
              <p:cNvSpPr/>
              <p:nvPr/>
            </p:nvSpPr>
            <p:spPr>
              <a:xfrm>
                <a:off x="7116234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EF9F6345-140E-624C-BF54-DA563A2E63DD}"/>
                  </a:ext>
                </a:extLst>
              </p:cNvPr>
              <p:cNvSpPr/>
              <p:nvPr/>
            </p:nvSpPr>
            <p:spPr>
              <a:xfrm>
                <a:off x="7785101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9BAA8E0-1E73-CA45-936F-E3741FF58787}"/>
                  </a:ext>
                </a:extLst>
              </p:cNvPr>
              <p:cNvSpPr txBox="1"/>
              <p:nvPr/>
            </p:nvSpPr>
            <p:spPr>
              <a:xfrm>
                <a:off x="8303684" y="4141358"/>
                <a:ext cx="389467" cy="4194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…</a:t>
                </a:r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07C3DC68-D9F8-A243-8A7F-848CCC584E65}"/>
                  </a:ext>
                </a:extLst>
              </p:cNvPr>
              <p:cNvSpPr/>
              <p:nvPr/>
            </p:nvSpPr>
            <p:spPr>
              <a:xfrm>
                <a:off x="9076269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DD2ACED6-D62A-6542-A79F-0AAE911ABC07}"/>
                  </a:ext>
                </a:extLst>
              </p:cNvPr>
              <p:cNvSpPr/>
              <p:nvPr/>
            </p:nvSpPr>
            <p:spPr>
              <a:xfrm>
                <a:off x="9745136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5C08BE87-F9FD-1040-84E3-93C6D45489D8}"/>
                  </a:ext>
                </a:extLst>
              </p:cNvPr>
              <p:cNvSpPr/>
              <p:nvPr/>
            </p:nvSpPr>
            <p:spPr>
              <a:xfrm>
                <a:off x="10414003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FD14EBD2-1181-7344-81AB-51737186E23A}"/>
                      </a:ext>
                    </a:extLst>
                  </p:cNvPr>
                  <p:cNvSpPr txBox="1"/>
                  <p:nvPr/>
                </p:nvSpPr>
                <p:spPr>
                  <a:xfrm>
                    <a:off x="4292599" y="4410665"/>
                    <a:ext cx="389467" cy="41944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FD14EBD2-1181-7344-81AB-51737186E23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92599" y="4410665"/>
                    <a:ext cx="389467" cy="419446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7041902F-F66E-F14A-9E71-440F58245105}"/>
                      </a:ext>
                    </a:extLst>
                  </p:cNvPr>
                  <p:cNvSpPr txBox="1"/>
                  <p:nvPr/>
                </p:nvSpPr>
                <p:spPr>
                  <a:xfrm>
                    <a:off x="4981574" y="4410664"/>
                    <a:ext cx="389467" cy="41944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7041902F-F66E-F14A-9E71-440F5824510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981574" y="4410664"/>
                    <a:ext cx="389467" cy="419446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816FAE7A-AB0B-1A4F-AA72-026F59E74AA6}"/>
                      </a:ext>
                    </a:extLst>
                  </p:cNvPr>
                  <p:cNvSpPr txBox="1"/>
                  <p:nvPr/>
                </p:nvSpPr>
                <p:spPr>
                  <a:xfrm>
                    <a:off x="5643034" y="4410664"/>
                    <a:ext cx="389467" cy="41944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816FAE7A-AB0B-1A4F-AA72-026F59E74AA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43034" y="4410664"/>
                    <a:ext cx="389467" cy="419446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C4D36DBC-FF6D-A345-AE5B-A7B50E4DB4AB}"/>
                      </a:ext>
                    </a:extLst>
                  </p:cNvPr>
                  <p:cNvSpPr txBox="1"/>
                  <p:nvPr/>
                </p:nvSpPr>
                <p:spPr>
                  <a:xfrm>
                    <a:off x="10297400" y="4406753"/>
                    <a:ext cx="389467" cy="41944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C4D36DBC-FF6D-A345-AE5B-A7B50E4DB4A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297400" y="4406753"/>
                    <a:ext cx="389467" cy="419446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B6213E7A-8C16-D344-8B81-B1ABB18C2407}"/>
                      </a:ext>
                    </a:extLst>
                  </p:cNvPr>
                  <p:cNvSpPr txBox="1"/>
                  <p:nvPr/>
                </p:nvSpPr>
                <p:spPr>
                  <a:xfrm>
                    <a:off x="6329809" y="4410664"/>
                    <a:ext cx="389467" cy="41944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B6213E7A-8C16-D344-8B81-B1ABB18C240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29809" y="4410664"/>
                    <a:ext cx="389467" cy="419446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6EA0E149-B3B3-C84F-9165-C53C4A909D2D}"/>
                      </a:ext>
                    </a:extLst>
                  </p:cNvPr>
                  <p:cNvSpPr txBox="1"/>
                  <p:nvPr/>
                </p:nvSpPr>
                <p:spPr>
                  <a:xfrm>
                    <a:off x="7010401" y="4410664"/>
                    <a:ext cx="389467" cy="41944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6EA0E149-B3B3-C84F-9165-C53C4A909D2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10401" y="4410664"/>
                    <a:ext cx="389467" cy="419446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9984E9FC-DC49-E746-9B16-79CA02A30A85}"/>
                      </a:ext>
                    </a:extLst>
                  </p:cNvPr>
                  <p:cNvSpPr txBox="1"/>
                  <p:nvPr/>
                </p:nvSpPr>
                <p:spPr>
                  <a:xfrm>
                    <a:off x="7659209" y="4410664"/>
                    <a:ext cx="389467" cy="41944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9984E9FC-DC49-E746-9B16-79CA02A30A8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59209" y="4410664"/>
                    <a:ext cx="389467" cy="419446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7610F8EC-E2EC-2E4A-A5A9-ECB63CF385E7}"/>
                      </a:ext>
                    </a:extLst>
                  </p:cNvPr>
                  <p:cNvSpPr txBox="1"/>
                  <p:nvPr/>
                </p:nvSpPr>
                <p:spPr>
                  <a:xfrm>
                    <a:off x="8867500" y="4410513"/>
                    <a:ext cx="553004" cy="41944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sub>
                          </m:sSub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7610F8EC-E2EC-2E4A-A5A9-ECB63CF385E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867500" y="4410513"/>
                    <a:ext cx="553004" cy="419446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r="-263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24355DF1-7F92-FA4E-9195-23D6C23E87BB}"/>
                      </a:ext>
                    </a:extLst>
                  </p:cNvPr>
                  <p:cNvSpPr txBox="1"/>
                  <p:nvPr/>
                </p:nvSpPr>
                <p:spPr>
                  <a:xfrm>
                    <a:off x="9548354" y="4406753"/>
                    <a:ext cx="621193" cy="41944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24355DF1-7F92-FA4E-9195-23D6C23E87B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548354" y="4406753"/>
                    <a:ext cx="621193" cy="419446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6E64A1FB-011D-D942-8FD8-316A9F3B8286}"/>
                </a:ext>
              </a:extLst>
            </p:cNvPr>
            <p:cNvGrpSpPr/>
            <p:nvPr/>
          </p:nvGrpSpPr>
          <p:grpSpPr>
            <a:xfrm>
              <a:off x="1921935" y="3268295"/>
              <a:ext cx="7315200" cy="2075082"/>
              <a:chOff x="3869268" y="3420695"/>
              <a:chExt cx="7315200" cy="2075083"/>
            </a:xfrm>
          </p:grpSpPr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EAB8C470-238B-5340-820C-3D3A720F0F8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31980" y="3655176"/>
                <a:ext cx="4352488" cy="0"/>
              </a:xfrm>
              <a:prstGeom prst="straightConnector1">
                <a:avLst/>
              </a:prstGeom>
              <a:ln w="7620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35ECBD81-C1DA-0840-B6E8-CE1EA58EB47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869268" y="3655176"/>
                <a:ext cx="2962712" cy="0"/>
              </a:xfrm>
              <a:prstGeom prst="straightConnector1">
                <a:avLst/>
              </a:prstGeom>
              <a:ln w="762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1194D51F-BE64-1D43-949F-ECB2FD7E7E4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27167" y="3420695"/>
                <a:ext cx="4813" cy="156572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A24CA8C2-D7A2-9747-8574-9810AD1415F7}"/>
                      </a:ext>
                    </a:extLst>
                  </p:cNvPr>
                  <p:cNvSpPr txBox="1"/>
                  <p:nvPr/>
                </p:nvSpPr>
                <p:spPr>
                  <a:xfrm>
                    <a:off x="6632433" y="5076332"/>
                    <a:ext cx="389467" cy="41944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A24CA8C2-D7A2-9747-8574-9810AD1415F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632433" y="5076332"/>
                    <a:ext cx="389467" cy="419446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E206C86-3008-6145-9D61-0AB3A1051C3F}"/>
                </a:ext>
              </a:extLst>
            </p:cNvPr>
            <p:cNvSpPr txBox="1"/>
            <p:nvPr/>
          </p:nvSpPr>
          <p:spPr>
            <a:xfrm>
              <a:off x="5168901" y="3064933"/>
              <a:ext cx="1070505" cy="4194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accent6"/>
                  </a:solidFill>
                </a:rPr>
                <a:t>Predict +1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4D83095-301B-1141-A119-6F7D8FE6C420}"/>
                </a:ext>
              </a:extLst>
            </p:cNvPr>
            <p:cNvSpPr txBox="1"/>
            <p:nvPr/>
          </p:nvSpPr>
          <p:spPr>
            <a:xfrm>
              <a:off x="3570782" y="3064933"/>
              <a:ext cx="1029526" cy="4194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</a:rPr>
                <a:t>Predict -1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0922BD0-68DC-1B44-92EB-CA8D85F2E863}"/>
                  </a:ext>
                </a:extLst>
              </p:cNvPr>
              <p:cNvSpPr/>
              <p:nvPr/>
            </p:nvSpPr>
            <p:spPr>
              <a:xfrm>
                <a:off x="6657642" y="4795226"/>
                <a:ext cx="6096000" cy="523220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What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sz="2800" i="1">
                        <a:latin typeface="Cambria Math" panose="02040503050406030204" pitchFamily="18" charset="0"/>
                      </a:rPr>
                      <m:t>?</m:t>
                    </m:r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0922BD0-68DC-1B44-92EB-CA8D85F2E8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7642" y="4795226"/>
                <a:ext cx="6096000" cy="523220"/>
              </a:xfrm>
              <a:prstGeom prst="rect">
                <a:avLst/>
              </a:prstGeom>
              <a:blipFill>
                <a:blip r:embed="rId14"/>
                <a:stretch>
                  <a:fillRect l="-1871" t="-11905" b="-309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23117BE6-CA0A-3945-BC65-A608CF3D03D6}"/>
                  </a:ext>
                </a:extLst>
              </p:cNvPr>
              <p:cNvSpPr/>
              <p:nvPr/>
            </p:nvSpPr>
            <p:spPr>
              <a:xfrm>
                <a:off x="7554345" y="5334723"/>
                <a:ext cx="272151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  <m:d>
                        <m:dPr>
                          <m:ctrlPr>
                            <a:rPr lang="en-US" sz="28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</m:d>
                      <m:r>
                        <a:rPr lang="en-US" sz="28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8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23117BE6-CA0A-3945-BC65-A608CF3D03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4345" y="5334723"/>
                <a:ext cx="2721514" cy="523220"/>
              </a:xfrm>
              <a:prstGeom prst="rect">
                <a:avLst/>
              </a:prstGeom>
              <a:blipFill>
                <a:blip r:embed="rId15"/>
                <a:stretch>
                  <a:fillRect b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9F98ADEC-7973-884A-8650-B5CA9532E255}"/>
                  </a:ext>
                </a:extLst>
              </p:cNvPr>
              <p:cNvSpPr/>
              <p:nvPr/>
            </p:nvSpPr>
            <p:spPr>
              <a:xfrm>
                <a:off x="941008" y="4868435"/>
                <a:ext cx="6096000" cy="523220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What is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?</m:t>
                    </m:r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9F98ADEC-7973-884A-8650-B5CA9532E2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008" y="4868435"/>
                <a:ext cx="6096000" cy="523220"/>
              </a:xfrm>
              <a:prstGeom prst="rect">
                <a:avLst/>
              </a:prstGeom>
              <a:blipFill>
                <a:blip r:embed="rId16"/>
                <a:stretch>
                  <a:fillRect l="-1663" t="-23810" b="-309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DD5107D7-FC93-384F-B509-42E8F5B4E890}"/>
                  </a:ext>
                </a:extLst>
              </p:cNvPr>
              <p:cNvSpPr/>
              <p:nvPr/>
            </p:nvSpPr>
            <p:spPr>
              <a:xfrm>
                <a:off x="1385111" y="5550473"/>
                <a:ext cx="3911648" cy="12003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={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+1,+1,…,+1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</m:oMath>
                  </m:oMathPara>
                </a14:m>
                <a:br>
                  <a:rPr lang="en-US" b="0" i="1" dirty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</a:br>
                <a:r>
                  <a:rPr lang="en-US" b="0" i="1" dirty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  <a:t>                                   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−1,+1,…,+1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endParaRPr lang="en-US" b="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r>
                  <a:rPr lang="en-US" b="0" dirty="0">
                    <a:solidFill>
                      <a:schemeClr val="accent1"/>
                    </a:solidFill>
                  </a:rPr>
                  <a:t>                                       …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                                 (−1,−1,…,−1)}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DD5107D7-FC93-384F-B509-42E8F5B4E8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5111" y="5550473"/>
                <a:ext cx="3911648" cy="1200329"/>
              </a:xfrm>
              <a:prstGeom prst="rect">
                <a:avLst/>
              </a:prstGeom>
              <a:blipFill>
                <a:blip r:embed="rId17"/>
                <a:stretch>
                  <a:fillRect t="-4211" b="-4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" name="Picture 39">
            <a:extLst>
              <a:ext uri="{FF2B5EF4-FFF2-40B4-BE49-F238E27FC236}">
                <a16:creationId xmlns:a16="http://schemas.microsoft.com/office/drawing/2014/main" id="{AFCEE41E-86E2-0A41-A0A0-914D43ED38DC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273439" y="123768"/>
            <a:ext cx="4800303" cy="185921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984353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346CC13-F413-3541-AD49-F287D1EB9DA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What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</m:oMath>
                </a14:m>
                <a:r>
                  <a:rPr lang="en-US" dirty="0"/>
                  <a:t>?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346CC13-F413-3541-AD49-F287D1EB9DA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7282733-8048-294C-A829-21D3E417DE2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72768"/>
                <a:ext cx="10515600" cy="5048165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dirty="0"/>
                  <a:t>Positive Intervals </a:t>
                </a:r>
              </a:p>
              <a:p>
                <a:pPr lvl="1"/>
                <a:r>
                  <a:rPr lang="en-US" dirty="0"/>
                  <a:t>Data points are in one-dimensional space</a:t>
                </a:r>
              </a:p>
              <a:p>
                <a:pPr lvl="1"/>
                <a:r>
                  <a:rPr lang="en-US" dirty="0"/>
                  <a:t>Choose two thresholds. Predict +1 within the interval, -1 outside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dirty="0"/>
                  <a:t>Convex Sets</a:t>
                </a:r>
              </a:p>
              <a:p>
                <a:pPr lvl="1"/>
                <a:r>
                  <a:rPr lang="en-US" dirty="0"/>
                  <a:t>Data points are in 2-dimensional space</a:t>
                </a:r>
              </a:p>
              <a:p>
                <a:pPr lvl="1"/>
                <a:r>
                  <a:rPr lang="en-US" dirty="0"/>
                  <a:t>Hypothesis is represented by a convex set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7282733-8048-294C-A829-21D3E417DE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72768"/>
                <a:ext cx="10515600" cy="5048165"/>
              </a:xfrm>
              <a:blipFill>
                <a:blip r:embed="rId3"/>
                <a:stretch>
                  <a:fillRect l="-1086" t="-20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246417BD-0DE8-5042-8152-5D04D092BEE9}"/>
              </a:ext>
            </a:extLst>
          </p:cNvPr>
          <p:cNvGrpSpPr/>
          <p:nvPr/>
        </p:nvGrpSpPr>
        <p:grpSpPr>
          <a:xfrm>
            <a:off x="3118105" y="3020492"/>
            <a:ext cx="6409943" cy="1463148"/>
            <a:chOff x="3172969" y="2763989"/>
            <a:chExt cx="7315200" cy="2484350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3121E7DF-C60F-6846-ADA8-837BFD74B7F7}"/>
                </a:ext>
              </a:extLst>
            </p:cNvPr>
            <p:cNvGrpSpPr/>
            <p:nvPr/>
          </p:nvGrpSpPr>
          <p:grpSpPr>
            <a:xfrm>
              <a:off x="3172969" y="3944033"/>
              <a:ext cx="7315200" cy="638640"/>
              <a:chOff x="3869268" y="4141358"/>
              <a:chExt cx="7315200" cy="638640"/>
            </a:xfrm>
          </p:grpSpPr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B440B844-A83A-9F46-B8BC-0AF2457CDE6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69268" y="4258291"/>
                <a:ext cx="7315200" cy="0"/>
              </a:xfrm>
              <a:prstGeom prst="straightConnector1">
                <a:avLst/>
              </a:prstGeom>
              <a:ln w="38100">
                <a:solidFill>
                  <a:schemeClr val="accent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D18FA7F8-B838-7F46-8BAC-D6FC194E647A}"/>
                  </a:ext>
                </a:extLst>
              </p:cNvPr>
              <p:cNvSpPr/>
              <p:nvPr/>
            </p:nvSpPr>
            <p:spPr>
              <a:xfrm>
                <a:off x="4419600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CF2E04E3-149F-C747-B95D-40156646B657}"/>
                  </a:ext>
                </a:extLst>
              </p:cNvPr>
              <p:cNvSpPr/>
              <p:nvPr/>
            </p:nvSpPr>
            <p:spPr>
              <a:xfrm>
                <a:off x="5088467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4D78F459-787C-BC49-9C01-837A2A9280AF}"/>
                  </a:ext>
                </a:extLst>
              </p:cNvPr>
              <p:cNvSpPr/>
              <p:nvPr/>
            </p:nvSpPr>
            <p:spPr>
              <a:xfrm>
                <a:off x="5757334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F7E909B8-920A-A240-A0EB-3A1C76774B09}"/>
                  </a:ext>
                </a:extLst>
              </p:cNvPr>
              <p:cNvSpPr/>
              <p:nvPr/>
            </p:nvSpPr>
            <p:spPr>
              <a:xfrm>
                <a:off x="6447367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00EC0B30-5FF0-4F42-BEB4-1026DC5E66FE}"/>
                  </a:ext>
                </a:extLst>
              </p:cNvPr>
              <p:cNvSpPr/>
              <p:nvPr/>
            </p:nvSpPr>
            <p:spPr>
              <a:xfrm>
                <a:off x="7116234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9CA25119-E766-A642-A0EE-22D7F2176977}"/>
                  </a:ext>
                </a:extLst>
              </p:cNvPr>
              <p:cNvSpPr/>
              <p:nvPr/>
            </p:nvSpPr>
            <p:spPr>
              <a:xfrm>
                <a:off x="7785101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2EE52BC4-3DF0-AC4F-9659-A7C7C2F9A806}"/>
                  </a:ext>
                </a:extLst>
              </p:cNvPr>
              <p:cNvSpPr txBox="1"/>
              <p:nvPr/>
            </p:nvSpPr>
            <p:spPr>
              <a:xfrm>
                <a:off x="8303685" y="4141358"/>
                <a:ext cx="3894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…</a:t>
                </a:r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5C7CA0C2-4151-7C44-94D0-8D6A13E7D41F}"/>
                  </a:ext>
                </a:extLst>
              </p:cNvPr>
              <p:cNvSpPr/>
              <p:nvPr/>
            </p:nvSpPr>
            <p:spPr>
              <a:xfrm>
                <a:off x="9076269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7D725877-FFD7-B340-A392-0BFCD5246E8F}"/>
                  </a:ext>
                </a:extLst>
              </p:cNvPr>
              <p:cNvSpPr/>
              <p:nvPr/>
            </p:nvSpPr>
            <p:spPr>
              <a:xfrm>
                <a:off x="9745136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EAA37561-C957-7747-AEA9-24EB8A1D13B3}"/>
                  </a:ext>
                </a:extLst>
              </p:cNvPr>
              <p:cNvSpPr/>
              <p:nvPr/>
            </p:nvSpPr>
            <p:spPr>
              <a:xfrm>
                <a:off x="10414003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929F5E28-B5B2-A248-8B75-70492F44E639}"/>
                      </a:ext>
                    </a:extLst>
                  </p:cNvPr>
                  <p:cNvSpPr txBox="1"/>
                  <p:nvPr/>
                </p:nvSpPr>
                <p:spPr>
                  <a:xfrm>
                    <a:off x="4292599" y="4410666"/>
                    <a:ext cx="389467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9379E57A-5A9F-054D-BC1C-29497AEA4C3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92599" y="4410666"/>
                    <a:ext cx="389467" cy="36933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0" name="TextBox 49">
                    <a:extLst>
                      <a:ext uri="{FF2B5EF4-FFF2-40B4-BE49-F238E27FC236}">
                        <a16:creationId xmlns:a16="http://schemas.microsoft.com/office/drawing/2014/main" id="{CFB77994-9257-584C-ADAC-8E2059689739}"/>
                      </a:ext>
                    </a:extLst>
                  </p:cNvPr>
                  <p:cNvSpPr txBox="1"/>
                  <p:nvPr/>
                </p:nvSpPr>
                <p:spPr>
                  <a:xfrm>
                    <a:off x="4981574" y="4410666"/>
                    <a:ext cx="389467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04A6E620-E93B-364C-91C0-1F9358E4E69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981574" y="4410666"/>
                    <a:ext cx="389467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1" name="TextBox 50">
                    <a:extLst>
                      <a:ext uri="{FF2B5EF4-FFF2-40B4-BE49-F238E27FC236}">
                        <a16:creationId xmlns:a16="http://schemas.microsoft.com/office/drawing/2014/main" id="{5305AA90-3B15-3843-A94D-50B3D1205F19}"/>
                      </a:ext>
                    </a:extLst>
                  </p:cNvPr>
                  <p:cNvSpPr txBox="1"/>
                  <p:nvPr/>
                </p:nvSpPr>
                <p:spPr>
                  <a:xfrm>
                    <a:off x="5643034" y="4410666"/>
                    <a:ext cx="389467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D98D6F9A-DEFD-834E-8737-06909338254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43034" y="4410666"/>
                    <a:ext cx="389467" cy="36933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2" name="TextBox 51">
                    <a:extLst>
                      <a:ext uri="{FF2B5EF4-FFF2-40B4-BE49-F238E27FC236}">
                        <a16:creationId xmlns:a16="http://schemas.microsoft.com/office/drawing/2014/main" id="{58E52023-F1F2-ED47-AAB4-DF5552B1F85D}"/>
                      </a:ext>
                    </a:extLst>
                  </p:cNvPr>
                  <p:cNvSpPr txBox="1"/>
                  <p:nvPr/>
                </p:nvSpPr>
                <p:spPr>
                  <a:xfrm>
                    <a:off x="10297400" y="4406753"/>
                    <a:ext cx="389467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932B81E9-72F9-D34B-8752-1F119483E5D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297400" y="4406753"/>
                    <a:ext cx="389467" cy="36933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3" name="TextBox 52">
                    <a:extLst>
                      <a:ext uri="{FF2B5EF4-FFF2-40B4-BE49-F238E27FC236}">
                        <a16:creationId xmlns:a16="http://schemas.microsoft.com/office/drawing/2014/main" id="{8A128369-51B7-6747-9A18-EDD0FBD2E707}"/>
                      </a:ext>
                    </a:extLst>
                  </p:cNvPr>
                  <p:cNvSpPr txBox="1"/>
                  <p:nvPr/>
                </p:nvSpPr>
                <p:spPr>
                  <a:xfrm>
                    <a:off x="6329810" y="4410666"/>
                    <a:ext cx="389467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0E5DB689-130A-BA46-A151-3BD8B6160AD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29810" y="4410666"/>
                    <a:ext cx="389467" cy="36933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4" name="TextBox 53">
                    <a:extLst>
                      <a:ext uri="{FF2B5EF4-FFF2-40B4-BE49-F238E27FC236}">
                        <a16:creationId xmlns:a16="http://schemas.microsoft.com/office/drawing/2014/main" id="{950ED126-0426-7247-8B5E-0D0D45ED58A0}"/>
                      </a:ext>
                    </a:extLst>
                  </p:cNvPr>
                  <p:cNvSpPr txBox="1"/>
                  <p:nvPr/>
                </p:nvSpPr>
                <p:spPr>
                  <a:xfrm>
                    <a:off x="7010401" y="4410666"/>
                    <a:ext cx="389467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413A872A-6BDE-E94D-B6F2-A40023A48E8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10401" y="4410666"/>
                    <a:ext cx="389467" cy="369332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5" name="TextBox 54">
                    <a:extLst>
                      <a:ext uri="{FF2B5EF4-FFF2-40B4-BE49-F238E27FC236}">
                        <a16:creationId xmlns:a16="http://schemas.microsoft.com/office/drawing/2014/main" id="{AAF98EED-6682-154C-9C6F-4B4BB0E1F8DD}"/>
                      </a:ext>
                    </a:extLst>
                  </p:cNvPr>
                  <p:cNvSpPr txBox="1"/>
                  <p:nvPr/>
                </p:nvSpPr>
                <p:spPr>
                  <a:xfrm>
                    <a:off x="7659208" y="4410666"/>
                    <a:ext cx="389467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E7276918-BF13-B24A-9682-F5AA8044457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59208" y="4410666"/>
                    <a:ext cx="389467" cy="369332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6" name="TextBox 55">
                    <a:extLst>
                      <a:ext uri="{FF2B5EF4-FFF2-40B4-BE49-F238E27FC236}">
                        <a16:creationId xmlns:a16="http://schemas.microsoft.com/office/drawing/2014/main" id="{73287D7C-7F95-4944-81D7-26A6845EDE02}"/>
                      </a:ext>
                    </a:extLst>
                  </p:cNvPr>
                  <p:cNvSpPr txBox="1"/>
                  <p:nvPr/>
                </p:nvSpPr>
                <p:spPr>
                  <a:xfrm>
                    <a:off x="8867500" y="4410513"/>
                    <a:ext cx="55300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5B271285-CCB5-5A40-ADE4-A110A9368D8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867500" y="4410513"/>
                    <a:ext cx="553004" cy="369332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r="-444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7" name="TextBox 56">
                    <a:extLst>
                      <a:ext uri="{FF2B5EF4-FFF2-40B4-BE49-F238E27FC236}">
                        <a16:creationId xmlns:a16="http://schemas.microsoft.com/office/drawing/2014/main" id="{C55271C7-22DB-8A48-ADE6-768631558AF0}"/>
                      </a:ext>
                    </a:extLst>
                  </p:cNvPr>
                  <p:cNvSpPr txBox="1"/>
                  <p:nvPr/>
                </p:nvSpPr>
                <p:spPr>
                  <a:xfrm>
                    <a:off x="9548355" y="4406753"/>
                    <a:ext cx="621193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BE44D195-62E5-FD44-B15F-397FAA46F21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548355" y="4406753"/>
                    <a:ext cx="621193" cy="369332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EC53BC9D-902D-EB4D-852D-F95B02FF7182}"/>
                </a:ext>
              </a:extLst>
            </p:cNvPr>
            <p:cNvGrpSpPr/>
            <p:nvPr/>
          </p:nvGrpSpPr>
          <p:grpSpPr>
            <a:xfrm>
              <a:off x="3172969" y="3223370"/>
              <a:ext cx="7315200" cy="2024969"/>
              <a:chOff x="3869268" y="3420695"/>
              <a:chExt cx="7315200" cy="2024969"/>
            </a:xfrm>
          </p:grpSpPr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E6EC2D15-E609-004F-8346-50CE52B02917}"/>
                  </a:ext>
                </a:extLst>
              </p:cNvPr>
              <p:cNvGrpSpPr/>
              <p:nvPr/>
            </p:nvGrpSpPr>
            <p:grpSpPr>
              <a:xfrm>
                <a:off x="3869268" y="3420695"/>
                <a:ext cx="7315200" cy="2024969"/>
                <a:chOff x="3869268" y="3420695"/>
                <a:chExt cx="7315200" cy="2024969"/>
              </a:xfrm>
            </p:grpSpPr>
            <p:cxnSp>
              <p:nvCxnSpPr>
                <p:cNvPr id="61" name="Straight Arrow Connector 60">
                  <a:extLst>
                    <a:ext uri="{FF2B5EF4-FFF2-40B4-BE49-F238E27FC236}">
                      <a16:creationId xmlns:a16="http://schemas.microsoft.com/office/drawing/2014/main" id="{18A3AABD-545A-3742-AB55-6FF22A01897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515567" y="3655176"/>
                  <a:ext cx="1668901" cy="0"/>
                </a:xfrm>
                <a:prstGeom prst="straightConnector1">
                  <a:avLst/>
                </a:prstGeom>
                <a:ln w="7620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Straight Arrow Connector 61">
                  <a:extLst>
                    <a:ext uri="{FF2B5EF4-FFF2-40B4-BE49-F238E27FC236}">
                      <a16:creationId xmlns:a16="http://schemas.microsoft.com/office/drawing/2014/main" id="{34730400-B09D-BE43-98FA-14860578367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869268" y="3655176"/>
                  <a:ext cx="2962712" cy="0"/>
                </a:xfrm>
                <a:prstGeom prst="straightConnector1">
                  <a:avLst/>
                </a:prstGeom>
                <a:ln w="7620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Straight Connector 62">
                  <a:extLst>
                    <a:ext uri="{FF2B5EF4-FFF2-40B4-BE49-F238E27FC236}">
                      <a16:creationId xmlns:a16="http://schemas.microsoft.com/office/drawing/2014/main" id="{45D59A81-16B7-5F48-9512-3EC7C64551F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827167" y="3420695"/>
                  <a:ext cx="4813" cy="1565729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4" name="TextBox 63">
                      <a:extLst>
                        <a:ext uri="{FF2B5EF4-FFF2-40B4-BE49-F238E27FC236}">
                          <a16:creationId xmlns:a16="http://schemas.microsoft.com/office/drawing/2014/main" id="{3BF9EE75-490D-6C4A-985E-9ABBC8108D6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632433" y="5076332"/>
                      <a:ext cx="389467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45" name="TextBox 44">
                      <a:extLst>
                        <a:ext uri="{FF2B5EF4-FFF2-40B4-BE49-F238E27FC236}">
                          <a16:creationId xmlns:a16="http://schemas.microsoft.com/office/drawing/2014/main" id="{81FF5466-423D-9349-A9F2-0720B243EBCE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632433" y="5076332"/>
                      <a:ext cx="389467" cy="369332"/>
                    </a:xfrm>
                    <a:prstGeom prst="rect">
                      <a:avLst/>
                    </a:prstGeom>
                    <a:blipFill>
                      <a:blip r:embed="rId13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65" name="Straight Connector 64">
                  <a:extLst>
                    <a:ext uri="{FF2B5EF4-FFF2-40B4-BE49-F238E27FC236}">
                      <a16:creationId xmlns:a16="http://schemas.microsoft.com/office/drawing/2014/main" id="{FEBCCCF2-FDFE-104A-919B-F2DE9331BF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515567" y="3420695"/>
                  <a:ext cx="4813" cy="1565729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6" name="TextBox 65">
                      <a:extLst>
                        <a:ext uri="{FF2B5EF4-FFF2-40B4-BE49-F238E27FC236}">
                          <a16:creationId xmlns:a16="http://schemas.microsoft.com/office/drawing/2014/main" id="{3F954B37-62E0-0B4F-B1E0-F0096CF6DA5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320833" y="5076332"/>
                      <a:ext cx="389467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34" name="TextBox 33">
                      <a:extLst>
                        <a:ext uri="{FF2B5EF4-FFF2-40B4-BE49-F238E27FC236}">
                          <a16:creationId xmlns:a16="http://schemas.microsoft.com/office/drawing/2014/main" id="{BF88D6DA-ACE4-F441-B6BD-374D5A5BC104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320833" y="5076332"/>
                      <a:ext cx="389467" cy="369332"/>
                    </a:xfrm>
                    <a:prstGeom prst="rect">
                      <a:avLst/>
                    </a:prstGeom>
                    <a:blipFill>
                      <a:blip r:embed="rId14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62CBFD3D-654E-5B43-BB1C-B965FDF84719}"/>
                  </a:ext>
                </a:extLst>
              </p:cNvPr>
              <p:cNvCxnSpPr/>
              <p:nvPr/>
            </p:nvCxnSpPr>
            <p:spPr>
              <a:xfrm>
                <a:off x="6827167" y="3655176"/>
                <a:ext cx="2688400" cy="0"/>
              </a:xfrm>
              <a:prstGeom prst="line">
                <a:avLst/>
              </a:prstGeom>
              <a:ln w="762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11F6458C-4B32-064D-B612-75BDD3F6C0DB}"/>
                </a:ext>
              </a:extLst>
            </p:cNvPr>
            <p:cNvSpPr txBox="1"/>
            <p:nvPr/>
          </p:nvSpPr>
          <p:spPr>
            <a:xfrm>
              <a:off x="7002174" y="2763989"/>
              <a:ext cx="1130631" cy="3693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</a:rPr>
                <a:t>Predict +1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9A894266-1827-5647-BE7B-2EF3448DDED3}"/>
                </a:ext>
              </a:extLst>
            </p:cNvPr>
            <p:cNvSpPr txBox="1"/>
            <p:nvPr/>
          </p:nvSpPr>
          <p:spPr>
            <a:xfrm>
              <a:off x="4780474" y="2777598"/>
              <a:ext cx="1085746" cy="3693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Predict -1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42D9CB06-F374-8842-BD06-17595AFBF9A4}"/>
                </a:ext>
              </a:extLst>
            </p:cNvPr>
            <p:cNvSpPr txBox="1"/>
            <p:nvPr/>
          </p:nvSpPr>
          <p:spPr>
            <a:xfrm>
              <a:off x="8983026" y="2780373"/>
              <a:ext cx="1085746" cy="3693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Predict -1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89237304-9F25-A541-9B2D-5CEA3429E090}"/>
              </a:ext>
            </a:extLst>
          </p:cNvPr>
          <p:cNvGrpSpPr/>
          <p:nvPr/>
        </p:nvGrpSpPr>
        <p:grpSpPr>
          <a:xfrm>
            <a:off x="7731182" y="5064473"/>
            <a:ext cx="2106973" cy="1758476"/>
            <a:chOff x="1707848" y="3429000"/>
            <a:chExt cx="2986860" cy="2492829"/>
          </a:xfrm>
        </p:grpSpPr>
        <p:sp>
          <p:nvSpPr>
            <p:cNvPr id="70" name="Freeform 69">
              <a:extLst>
                <a:ext uri="{FF2B5EF4-FFF2-40B4-BE49-F238E27FC236}">
                  <a16:creationId xmlns:a16="http://schemas.microsoft.com/office/drawing/2014/main" id="{192D7BEA-856D-EE4A-A796-9F95BCB0AEED}"/>
                </a:ext>
              </a:extLst>
            </p:cNvPr>
            <p:cNvSpPr/>
            <p:nvPr/>
          </p:nvSpPr>
          <p:spPr>
            <a:xfrm>
              <a:off x="1707848" y="3429000"/>
              <a:ext cx="2155372" cy="2492829"/>
            </a:xfrm>
            <a:custGeom>
              <a:avLst/>
              <a:gdLst>
                <a:gd name="connsiteX0" fmla="*/ 10886 w 2155372"/>
                <a:gd name="connsiteY0" fmla="*/ 0 h 2492829"/>
                <a:gd name="connsiteX1" fmla="*/ 2155372 w 2155372"/>
                <a:gd name="connsiteY1" fmla="*/ 0 h 2492829"/>
                <a:gd name="connsiteX2" fmla="*/ 1077686 w 2155372"/>
                <a:gd name="connsiteY2" fmla="*/ 2492829 h 2492829"/>
                <a:gd name="connsiteX3" fmla="*/ 0 w 2155372"/>
                <a:gd name="connsiteY3" fmla="*/ 2035629 h 2492829"/>
                <a:gd name="connsiteX4" fmla="*/ 10886 w 2155372"/>
                <a:gd name="connsiteY4" fmla="*/ 0 h 2492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55372" h="2492829">
                  <a:moveTo>
                    <a:pt x="10886" y="0"/>
                  </a:moveTo>
                  <a:lnTo>
                    <a:pt x="2155372" y="0"/>
                  </a:lnTo>
                  <a:lnTo>
                    <a:pt x="1077686" y="2492829"/>
                  </a:lnTo>
                  <a:lnTo>
                    <a:pt x="0" y="2035629"/>
                  </a:lnTo>
                  <a:cubicBezTo>
                    <a:pt x="3629" y="1357086"/>
                    <a:pt x="7257" y="678543"/>
                    <a:pt x="1088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Predict +1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C2E244BE-1062-C442-A283-7EFA837A114D}"/>
                </a:ext>
              </a:extLst>
            </p:cNvPr>
            <p:cNvSpPr txBox="1"/>
            <p:nvPr/>
          </p:nvSpPr>
          <p:spPr>
            <a:xfrm>
              <a:off x="3581400" y="4490748"/>
              <a:ext cx="1113308" cy="3926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Predict -1</a:t>
              </a:r>
            </a:p>
          </p:txBody>
        </p:sp>
      </p:grpSp>
      <p:pic>
        <p:nvPicPr>
          <p:cNvPr id="72" name="Picture 71">
            <a:extLst>
              <a:ext uri="{FF2B5EF4-FFF2-40B4-BE49-F238E27FC236}">
                <a16:creationId xmlns:a16="http://schemas.microsoft.com/office/drawing/2014/main" id="{EBF91705-C0B8-104F-A69E-F26CA483F71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273439" y="123768"/>
            <a:ext cx="4800303" cy="185921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71895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A58E8-0D68-484F-93FD-E7CF6F45D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Logistics: Office Hours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D6E0ED-149B-8944-899F-6B7A88E2B6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67416" cy="478948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Tentative schedule of TA office hours (starting next Monday)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60 minutes per session; </a:t>
            </a:r>
            <a:r>
              <a:rPr lang="en-US" dirty="0">
                <a:solidFill>
                  <a:schemeClr val="accent2"/>
                </a:solidFill>
              </a:rPr>
              <a:t>In-person</a:t>
            </a:r>
            <a:r>
              <a:rPr lang="en-US" dirty="0"/>
              <a:t> office hours are highlighted in </a:t>
            </a:r>
            <a:r>
              <a:rPr lang="en-US" dirty="0">
                <a:solidFill>
                  <a:schemeClr val="accent2"/>
                </a:solidFill>
              </a:rPr>
              <a:t>orange</a:t>
            </a:r>
          </a:p>
          <a:p>
            <a:r>
              <a:rPr lang="en-US" dirty="0"/>
              <a:t>Please follow </a:t>
            </a:r>
            <a:r>
              <a:rPr lang="en-US" b="1" dirty="0"/>
              <a:t>Piazza</a:t>
            </a:r>
            <a:r>
              <a:rPr lang="en-US" dirty="0"/>
              <a:t> for additional information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(location, zoom link,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etc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)</a:t>
            </a:r>
          </a:p>
          <a:p>
            <a:r>
              <a:rPr lang="en-US" dirty="0"/>
              <a:t>Recommendation: Try to utilize the office hour early (way ahead of deadlines), you are likely to get more of TAs’ time this way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32240EDC-AAF4-9D49-BF49-6AFF7FE367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0496172"/>
              </p:ext>
            </p:extLst>
          </p:nvPr>
        </p:nvGraphicFramePr>
        <p:xfrm>
          <a:off x="1148679" y="2086551"/>
          <a:ext cx="9007912" cy="235915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49044">
                  <a:extLst>
                    <a:ext uri="{9D8B030D-6E8A-4147-A177-3AD203B41FA5}">
                      <a16:colId xmlns:a16="http://schemas.microsoft.com/office/drawing/2014/main" val="2662148146"/>
                    </a:ext>
                  </a:extLst>
                </a:gridCol>
                <a:gridCol w="2509998">
                  <a:extLst>
                    <a:ext uri="{9D8B030D-6E8A-4147-A177-3AD203B41FA5}">
                      <a16:colId xmlns:a16="http://schemas.microsoft.com/office/drawing/2014/main" val="1481930389"/>
                    </a:ext>
                  </a:extLst>
                </a:gridCol>
                <a:gridCol w="2669557">
                  <a:extLst>
                    <a:ext uri="{9D8B030D-6E8A-4147-A177-3AD203B41FA5}">
                      <a16:colId xmlns:a16="http://schemas.microsoft.com/office/drawing/2014/main" val="2006146507"/>
                    </a:ext>
                  </a:extLst>
                </a:gridCol>
                <a:gridCol w="2479313">
                  <a:extLst>
                    <a:ext uri="{9D8B030D-6E8A-4147-A177-3AD203B41FA5}">
                      <a16:colId xmlns:a16="http://schemas.microsoft.com/office/drawing/2014/main" val="2062402569"/>
                    </a:ext>
                  </a:extLst>
                </a:gridCol>
              </a:tblGrid>
              <a:tr h="393192">
                <a:tc>
                  <a:txBody>
                    <a:bodyPr/>
                    <a:lstStyle/>
                    <a:p>
                      <a:pPr rtl="0" fontAlgn="b"/>
                      <a:r>
                        <a:rPr lang="en-US" sz="2000" b="0" dirty="0">
                          <a:effectLst/>
                          <a:latin typeface="Calibri" panose="020F0502020204030204" pitchFamily="34" charset="0"/>
                        </a:rPr>
                        <a:t>Monday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2000" b="0" dirty="0">
                          <a:effectLst/>
                          <a:latin typeface="Calibri" panose="020F0502020204030204" pitchFamily="34" charset="0"/>
                        </a:rPr>
                        <a:t>9:30am Asher </a:t>
                      </a:r>
                      <a:r>
                        <a:rPr lang="en-US" sz="2000" b="0" dirty="0" err="1">
                          <a:effectLst/>
                          <a:latin typeface="Calibri" panose="020F0502020204030204" pitchFamily="34" charset="0"/>
                        </a:rPr>
                        <a:t>Baraban</a:t>
                      </a:r>
                      <a:endParaRPr lang="en-US" sz="2000" b="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3pm </a:t>
                      </a:r>
                      <a:r>
                        <a:rPr lang="en-US" sz="2000" b="0" dirty="0" err="1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Qihang</a:t>
                      </a:r>
                      <a:r>
                        <a:rPr lang="en-US" sz="2000" b="0" dirty="0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 Zhao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rtl="0" fontAlgn="b"/>
                      <a:endParaRPr lang="en-US" sz="2000" b="0" dirty="0">
                        <a:solidFill>
                          <a:srgbClr val="ED7D3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1546801251"/>
                  </a:ext>
                </a:extLst>
              </a:tr>
              <a:tr h="393192">
                <a:tc>
                  <a:txBody>
                    <a:bodyPr/>
                    <a:lstStyle/>
                    <a:p>
                      <a:pPr rtl="0" fontAlgn="b"/>
                      <a:r>
                        <a:rPr lang="en-US" sz="2000" b="0" dirty="0">
                          <a:effectLst/>
                          <a:latin typeface="Calibri" panose="020F0502020204030204" pitchFamily="34" charset="0"/>
                        </a:rPr>
                        <a:t>Tuesday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2000" b="0" dirty="0">
                          <a:effectLst/>
                          <a:latin typeface="Calibri" panose="020F0502020204030204" pitchFamily="34" charset="0"/>
                        </a:rPr>
                        <a:t>10am Di Huang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2000" b="0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1pm Andrew Ruttenberg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2000" b="0" dirty="0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4pm Quinn Wai Wong </a:t>
                      </a: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1754534315"/>
                  </a:ext>
                </a:extLst>
              </a:tr>
              <a:tr h="393192">
                <a:tc>
                  <a:txBody>
                    <a:bodyPr/>
                    <a:lstStyle/>
                    <a:p>
                      <a:pPr rtl="0" fontAlgn="b"/>
                      <a:r>
                        <a:rPr lang="en-US" sz="2000" b="0" dirty="0">
                          <a:effectLst/>
                          <a:latin typeface="Calibri" panose="020F0502020204030204" pitchFamily="34" charset="0"/>
                        </a:rPr>
                        <a:t>Wednesday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2000" b="0" dirty="0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1pm </a:t>
                      </a:r>
                      <a:r>
                        <a:rPr lang="en-US" sz="2000" b="0" dirty="0" err="1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Wenxuan</a:t>
                      </a:r>
                      <a:r>
                        <a:rPr lang="en-US" sz="2000" b="0" dirty="0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 Zhu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2000" b="0" dirty="0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3pm William </a:t>
                      </a:r>
                      <a:r>
                        <a:rPr lang="en-US" sz="2000" b="0" dirty="0" err="1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Sepesi</a:t>
                      </a:r>
                      <a:endParaRPr lang="en-US" sz="2000" b="0" dirty="0">
                        <a:solidFill>
                          <a:srgbClr val="ED7D3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2000" b="0">
                          <a:effectLst/>
                          <a:latin typeface="Calibri" panose="020F0502020204030204" pitchFamily="34" charset="0"/>
                        </a:rPr>
                        <a:t>4:30pm Sylvia Tang</a:t>
                      </a: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1991745777"/>
                  </a:ext>
                </a:extLst>
              </a:tr>
              <a:tr h="393192">
                <a:tc>
                  <a:txBody>
                    <a:bodyPr/>
                    <a:lstStyle/>
                    <a:p>
                      <a:pPr rtl="0" fontAlgn="b"/>
                      <a:r>
                        <a:rPr lang="en-US" sz="2000" b="0" dirty="0">
                          <a:effectLst/>
                          <a:latin typeface="Calibri" panose="020F0502020204030204" pitchFamily="34" charset="0"/>
                        </a:rPr>
                        <a:t>Thursday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2000" b="0" dirty="0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11:30am Yuan Liu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2000" b="0" dirty="0">
                          <a:effectLst/>
                          <a:latin typeface="Calibri" panose="020F0502020204030204" pitchFamily="34" charset="0"/>
                        </a:rPr>
                        <a:t>4pm Elyse Tang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effectLst/>
                          <a:latin typeface="Calibri" panose="020F0502020204030204" pitchFamily="34" charset="0"/>
                        </a:rPr>
                        <a:t>7pm </a:t>
                      </a:r>
                      <a:r>
                        <a:rPr lang="en-US" sz="2000" b="0" dirty="0" err="1">
                          <a:effectLst/>
                          <a:latin typeface="Calibri" panose="020F0502020204030204" pitchFamily="34" charset="0"/>
                        </a:rPr>
                        <a:t>Fankun</a:t>
                      </a:r>
                      <a:r>
                        <a:rPr lang="en-US" sz="2000" b="0" dirty="0">
                          <a:effectLst/>
                          <a:latin typeface="Calibri" panose="020F0502020204030204" pitchFamily="34" charset="0"/>
                        </a:rPr>
                        <a:t> Zen</a:t>
                      </a: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968690147"/>
                  </a:ext>
                </a:extLst>
              </a:tr>
              <a:tr h="393192">
                <a:tc>
                  <a:txBody>
                    <a:bodyPr/>
                    <a:lstStyle/>
                    <a:p>
                      <a:pPr rtl="0" fontAlgn="b"/>
                      <a:r>
                        <a:rPr lang="en-US" sz="2000" b="0" dirty="0">
                          <a:effectLst/>
                          <a:latin typeface="Calibri" panose="020F0502020204030204" pitchFamily="34" charset="0"/>
                        </a:rPr>
                        <a:t>Friday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2000" b="0" dirty="0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11am </a:t>
                      </a:r>
                      <a:r>
                        <a:rPr lang="en-US" sz="2000" b="0" dirty="0" err="1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Riggie</a:t>
                      </a:r>
                      <a:r>
                        <a:rPr lang="en-US" sz="2000" b="0" dirty="0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 Kong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2000" b="0" dirty="0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3pm Nan Huang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2000" b="0" dirty="0">
                          <a:effectLst/>
                          <a:latin typeface="Calibri" panose="020F0502020204030204" pitchFamily="34" charset="0"/>
                        </a:rPr>
                        <a:t>5:30pm Weiwei Ma</a:t>
                      </a: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4060716554"/>
                  </a:ext>
                </a:extLst>
              </a:tr>
              <a:tr h="393192">
                <a:tc>
                  <a:txBody>
                    <a:bodyPr/>
                    <a:lstStyle/>
                    <a:p>
                      <a:pPr rtl="0" fontAlgn="b"/>
                      <a:r>
                        <a:rPr lang="en-US" sz="2000" b="0">
                          <a:effectLst/>
                          <a:latin typeface="Calibri" panose="020F0502020204030204" pitchFamily="34" charset="0"/>
                        </a:rPr>
                        <a:t>Sunday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2000" b="0" dirty="0">
                          <a:effectLst/>
                          <a:latin typeface="Calibri" panose="020F0502020204030204" pitchFamily="34" charset="0"/>
                        </a:rPr>
                        <a:t>Noon Jonathan Ma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1:30pm Kenneth Li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7810020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42874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7E99A32-1F8E-7F4A-B8BD-9B1728FBE66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Example: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dirty="0"/>
                  <a:t>Positive Intervals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7E99A32-1F8E-7F4A-B8BD-9B1728FBE66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83E3140-A9BA-6548-A07F-48B24F51BB3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/>
              <a:lstStyle/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What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?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+1=</m:t>
                    </m:r>
                    <m:f>
                      <m:f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num>
                      <m:den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+1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  <a:p>
                <a:pPr lvl="1"/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83E3140-A9BA-6548-A07F-48B24F51BB3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3"/>
                <a:stretch>
                  <a:fillRect l="-10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9592BD9F-A294-CD4E-9BB3-D70228133899}"/>
              </a:ext>
            </a:extLst>
          </p:cNvPr>
          <p:cNvGrpSpPr/>
          <p:nvPr/>
        </p:nvGrpSpPr>
        <p:grpSpPr>
          <a:xfrm>
            <a:off x="1356361" y="2926001"/>
            <a:ext cx="7315200" cy="638640"/>
            <a:chOff x="3869268" y="4141358"/>
            <a:chExt cx="7315200" cy="638640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65697A78-57FC-7244-BADC-1D4F7EA9581C}"/>
                </a:ext>
              </a:extLst>
            </p:cNvPr>
            <p:cNvCxnSpPr>
              <a:cxnSpLocks/>
            </p:cNvCxnSpPr>
            <p:nvPr/>
          </p:nvCxnSpPr>
          <p:spPr>
            <a:xfrm>
              <a:off x="3869268" y="4258291"/>
              <a:ext cx="7315200" cy="0"/>
            </a:xfrm>
            <a:prstGeom prst="straightConnector1">
              <a:avLst/>
            </a:prstGeom>
            <a:ln w="38100">
              <a:solidFill>
                <a:schemeClr val="accent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B7691EF3-72E6-3A4D-8CA7-601AB4388C8B}"/>
                </a:ext>
              </a:extLst>
            </p:cNvPr>
            <p:cNvSpPr/>
            <p:nvPr/>
          </p:nvSpPr>
          <p:spPr>
            <a:xfrm>
              <a:off x="4419600" y="4190558"/>
              <a:ext cx="135467" cy="13546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D6E90B47-E7BC-0B41-8F13-BF336F1CEABA}"/>
                </a:ext>
              </a:extLst>
            </p:cNvPr>
            <p:cNvSpPr/>
            <p:nvPr/>
          </p:nvSpPr>
          <p:spPr>
            <a:xfrm>
              <a:off x="5088467" y="4190558"/>
              <a:ext cx="135467" cy="13546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3FCB7DC0-9A1B-3846-B178-9F29A3B68310}"/>
                </a:ext>
              </a:extLst>
            </p:cNvPr>
            <p:cNvSpPr/>
            <p:nvPr/>
          </p:nvSpPr>
          <p:spPr>
            <a:xfrm>
              <a:off x="5757334" y="4190558"/>
              <a:ext cx="135467" cy="13546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0502AD72-AA1B-D343-8920-C2FC35C0D172}"/>
                </a:ext>
              </a:extLst>
            </p:cNvPr>
            <p:cNvSpPr/>
            <p:nvPr/>
          </p:nvSpPr>
          <p:spPr>
            <a:xfrm>
              <a:off x="6447367" y="4190558"/>
              <a:ext cx="135467" cy="13546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537223C-AF07-094E-961B-AF04016C53AB}"/>
                </a:ext>
              </a:extLst>
            </p:cNvPr>
            <p:cNvSpPr/>
            <p:nvPr/>
          </p:nvSpPr>
          <p:spPr>
            <a:xfrm>
              <a:off x="7116234" y="4190558"/>
              <a:ext cx="135467" cy="13546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F0CB6AD-FBD5-B743-B19D-4693D485E291}"/>
                </a:ext>
              </a:extLst>
            </p:cNvPr>
            <p:cNvSpPr/>
            <p:nvPr/>
          </p:nvSpPr>
          <p:spPr>
            <a:xfrm>
              <a:off x="7785101" y="4190558"/>
              <a:ext cx="135467" cy="13546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2963E6C-BBEA-8C4A-AB1E-42BF48EE40D8}"/>
                </a:ext>
              </a:extLst>
            </p:cNvPr>
            <p:cNvSpPr txBox="1"/>
            <p:nvPr/>
          </p:nvSpPr>
          <p:spPr>
            <a:xfrm>
              <a:off x="8303685" y="4141358"/>
              <a:ext cx="3894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C27579C-2145-0743-9978-7E9233C3E31D}"/>
                </a:ext>
              </a:extLst>
            </p:cNvPr>
            <p:cNvSpPr/>
            <p:nvPr/>
          </p:nvSpPr>
          <p:spPr>
            <a:xfrm>
              <a:off x="9076269" y="4190558"/>
              <a:ext cx="135467" cy="13546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B1C859D-A95A-4543-8C69-598694C7D1FA}"/>
                </a:ext>
              </a:extLst>
            </p:cNvPr>
            <p:cNvSpPr/>
            <p:nvPr/>
          </p:nvSpPr>
          <p:spPr>
            <a:xfrm>
              <a:off x="9745136" y="4190558"/>
              <a:ext cx="135467" cy="13546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9EF80299-C4F7-1B48-8AA1-03F84B7D5B77}"/>
                </a:ext>
              </a:extLst>
            </p:cNvPr>
            <p:cNvSpPr/>
            <p:nvPr/>
          </p:nvSpPr>
          <p:spPr>
            <a:xfrm>
              <a:off x="10414003" y="4190558"/>
              <a:ext cx="135467" cy="13546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AC014863-AF0E-9C46-90C7-B3193109BCC4}"/>
                    </a:ext>
                  </a:extLst>
                </p:cNvPr>
                <p:cNvSpPr txBox="1"/>
                <p:nvPr/>
              </p:nvSpPr>
              <p:spPr>
                <a:xfrm>
                  <a:off x="4292599" y="4410666"/>
                  <a:ext cx="38946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9379E57A-5A9F-054D-BC1C-29497AEA4C3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92599" y="4410666"/>
                  <a:ext cx="389467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02DD7FFD-5578-7D4E-A276-0E27960C9A7C}"/>
                    </a:ext>
                  </a:extLst>
                </p:cNvPr>
                <p:cNvSpPr txBox="1"/>
                <p:nvPr/>
              </p:nvSpPr>
              <p:spPr>
                <a:xfrm>
                  <a:off x="4981574" y="4410666"/>
                  <a:ext cx="38946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04A6E620-E93B-364C-91C0-1F9358E4E69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81574" y="4410666"/>
                  <a:ext cx="389467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5F0828D5-39FE-7E48-A0D9-8F0D25472D56}"/>
                    </a:ext>
                  </a:extLst>
                </p:cNvPr>
                <p:cNvSpPr txBox="1"/>
                <p:nvPr/>
              </p:nvSpPr>
              <p:spPr>
                <a:xfrm>
                  <a:off x="5643034" y="4410666"/>
                  <a:ext cx="38946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D98D6F9A-DEFD-834E-8737-06909338254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43034" y="4410666"/>
                  <a:ext cx="389467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44CB2D92-2BCE-D14A-8E0E-D6E1730D101B}"/>
                    </a:ext>
                  </a:extLst>
                </p:cNvPr>
                <p:cNvSpPr txBox="1"/>
                <p:nvPr/>
              </p:nvSpPr>
              <p:spPr>
                <a:xfrm>
                  <a:off x="10297400" y="4406753"/>
                  <a:ext cx="38946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44CB2D92-2BCE-D14A-8E0E-D6E1730D101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97400" y="4406753"/>
                  <a:ext cx="389467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6986A9E5-B066-7146-B649-9E3755279C16}"/>
                    </a:ext>
                  </a:extLst>
                </p:cNvPr>
                <p:cNvSpPr txBox="1"/>
                <p:nvPr/>
              </p:nvSpPr>
              <p:spPr>
                <a:xfrm>
                  <a:off x="6329810" y="4410666"/>
                  <a:ext cx="38946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0E5DB689-130A-BA46-A151-3BD8B6160AD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29810" y="4410666"/>
                  <a:ext cx="389467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A1102761-AB58-6848-87C7-6F78A52167A0}"/>
                    </a:ext>
                  </a:extLst>
                </p:cNvPr>
                <p:cNvSpPr txBox="1"/>
                <p:nvPr/>
              </p:nvSpPr>
              <p:spPr>
                <a:xfrm>
                  <a:off x="7010401" y="4410666"/>
                  <a:ext cx="38946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413A872A-6BDE-E94D-B6F2-A40023A48E8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10401" y="4410666"/>
                  <a:ext cx="389467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034C8FBF-131D-8D49-A412-6A2988046B76}"/>
                    </a:ext>
                  </a:extLst>
                </p:cNvPr>
                <p:cNvSpPr txBox="1"/>
                <p:nvPr/>
              </p:nvSpPr>
              <p:spPr>
                <a:xfrm>
                  <a:off x="7659208" y="4410666"/>
                  <a:ext cx="38946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E7276918-BF13-B24A-9682-F5AA8044457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59208" y="4410666"/>
                  <a:ext cx="389467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D719C4B8-5CC8-EF4F-8955-618795C1B193}"/>
                    </a:ext>
                  </a:extLst>
                </p:cNvPr>
                <p:cNvSpPr txBox="1"/>
                <p:nvPr/>
              </p:nvSpPr>
              <p:spPr>
                <a:xfrm>
                  <a:off x="8867500" y="4410513"/>
                  <a:ext cx="55300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D719C4B8-5CC8-EF4F-8955-618795C1B19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67500" y="4410513"/>
                  <a:ext cx="553004" cy="369332"/>
                </a:xfrm>
                <a:prstGeom prst="rect">
                  <a:avLst/>
                </a:prstGeom>
                <a:blipFill>
                  <a:blip r:embed="rId11"/>
                  <a:stretch>
                    <a:fillRect r="-1136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E13E6FEB-0C47-2F41-8973-6A8482C676BD}"/>
                    </a:ext>
                  </a:extLst>
                </p:cNvPr>
                <p:cNvSpPr txBox="1"/>
                <p:nvPr/>
              </p:nvSpPr>
              <p:spPr>
                <a:xfrm>
                  <a:off x="9548355" y="4406753"/>
                  <a:ext cx="62119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E13E6FEB-0C47-2F41-8973-6A8482C676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48355" y="4406753"/>
                  <a:ext cx="621193" cy="36933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C838CB6-4069-7542-BE02-850DC688D7DE}"/>
              </a:ext>
            </a:extLst>
          </p:cNvPr>
          <p:cNvGrpSpPr/>
          <p:nvPr/>
        </p:nvGrpSpPr>
        <p:grpSpPr>
          <a:xfrm>
            <a:off x="1356361" y="2205338"/>
            <a:ext cx="7315200" cy="2024969"/>
            <a:chOff x="3869268" y="3420695"/>
            <a:chExt cx="7315200" cy="2024969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CD79B9BB-19BB-6D4F-B4D7-C0D1EBA169B1}"/>
                </a:ext>
              </a:extLst>
            </p:cNvPr>
            <p:cNvGrpSpPr/>
            <p:nvPr/>
          </p:nvGrpSpPr>
          <p:grpSpPr>
            <a:xfrm>
              <a:off x="3869268" y="3420695"/>
              <a:ext cx="7315200" cy="2024969"/>
              <a:chOff x="3869268" y="3420695"/>
              <a:chExt cx="7315200" cy="2024969"/>
            </a:xfrm>
          </p:grpSpPr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565D0A12-8928-ED42-AF84-E2989AFA029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515567" y="3655176"/>
                <a:ext cx="1668901" cy="0"/>
              </a:xfrm>
              <a:prstGeom prst="straightConnector1">
                <a:avLst/>
              </a:prstGeom>
              <a:ln w="762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CF47D5CD-0991-5447-ABB7-FBE3B791B37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869268" y="3655176"/>
                <a:ext cx="2962712" cy="0"/>
              </a:xfrm>
              <a:prstGeom prst="straightConnector1">
                <a:avLst/>
              </a:prstGeom>
              <a:ln w="762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9C46BD0B-095D-CF4D-8E01-8AF8FB00ADB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27167" y="3420695"/>
                <a:ext cx="4813" cy="156572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4FACC06A-8B48-4E41-9BEA-CF7B4187DCBE}"/>
                      </a:ext>
                    </a:extLst>
                  </p:cNvPr>
                  <p:cNvSpPr txBox="1"/>
                  <p:nvPr/>
                </p:nvSpPr>
                <p:spPr>
                  <a:xfrm>
                    <a:off x="6632433" y="5076332"/>
                    <a:ext cx="389467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81FF5466-423D-9349-A9F2-0720B243EBC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632433" y="5076332"/>
                    <a:ext cx="389467" cy="369332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DE0B306A-C741-2848-8974-4D5942F0E66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515567" y="3420695"/>
                <a:ext cx="4813" cy="156572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CA7EF0A3-4DD7-334F-B7BC-9C0120E628B1}"/>
                      </a:ext>
                    </a:extLst>
                  </p:cNvPr>
                  <p:cNvSpPr txBox="1"/>
                  <p:nvPr/>
                </p:nvSpPr>
                <p:spPr>
                  <a:xfrm>
                    <a:off x="9320833" y="5076332"/>
                    <a:ext cx="389467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BF88D6DA-ACE4-F441-B6BD-374D5A5BC10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320833" y="5076332"/>
                    <a:ext cx="389467" cy="369332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200F72EC-0EE2-5E43-9A5D-3055DCE2DA0D}"/>
                </a:ext>
              </a:extLst>
            </p:cNvPr>
            <p:cNvCxnSpPr/>
            <p:nvPr/>
          </p:nvCxnSpPr>
          <p:spPr>
            <a:xfrm>
              <a:off x="6827167" y="3655176"/>
              <a:ext cx="2688400" cy="0"/>
            </a:xfrm>
            <a:prstGeom prst="line">
              <a:avLst/>
            </a:prstGeom>
            <a:ln w="762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0FE3ABA5-1501-4A45-98AB-622DC9EAC8B7}"/>
              </a:ext>
            </a:extLst>
          </p:cNvPr>
          <p:cNvSpPr txBox="1"/>
          <p:nvPr/>
        </p:nvSpPr>
        <p:spPr>
          <a:xfrm>
            <a:off x="5183077" y="1962063"/>
            <a:ext cx="1130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Predict +1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F6C12C3-5344-7241-98B5-5902C4D92223}"/>
              </a:ext>
            </a:extLst>
          </p:cNvPr>
          <p:cNvSpPr txBox="1"/>
          <p:nvPr/>
        </p:nvSpPr>
        <p:spPr>
          <a:xfrm>
            <a:off x="2900173" y="1962063"/>
            <a:ext cx="1085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Predict -1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076FCC2-C926-944A-BB6B-E5D842CF96F3}"/>
              </a:ext>
            </a:extLst>
          </p:cNvPr>
          <p:cNvSpPr txBox="1"/>
          <p:nvPr/>
        </p:nvSpPr>
        <p:spPr>
          <a:xfrm>
            <a:off x="7162946" y="1962063"/>
            <a:ext cx="1085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Predict -1</a:t>
            </a:r>
          </a:p>
        </p:txBody>
      </p:sp>
    </p:spTree>
    <p:extLst>
      <p:ext uri="{BB962C8B-B14F-4D97-AF65-F5344CB8AC3E}">
        <p14:creationId xmlns:p14="http://schemas.microsoft.com/office/powerpoint/2010/main" val="1309779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A8E3E78-B832-B947-94F9-82C6E7C05E3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Example: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dirty="0"/>
                  <a:t>Convex Sets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A8E3E78-B832-B947-94F9-82C6E7C05E3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95B1F2-44F1-494D-BB5C-E20A0796615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5071871"/>
                <a:ext cx="10515600" cy="1105091"/>
              </a:xfrm>
            </p:spPr>
            <p:txBody>
              <a:bodyPr/>
              <a:lstStyle/>
              <a:p>
                <a:r>
                  <a:rPr lang="en-US" dirty="0"/>
                  <a:t>What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?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95B1F2-44F1-494D-BB5C-E20A0796615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5071871"/>
                <a:ext cx="10515600" cy="1105091"/>
              </a:xfrm>
              <a:blipFill>
                <a:blip r:embed="rId3"/>
                <a:stretch>
                  <a:fillRect l="-1086" t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reeform 3">
            <a:extLst>
              <a:ext uri="{FF2B5EF4-FFF2-40B4-BE49-F238E27FC236}">
                <a16:creationId xmlns:a16="http://schemas.microsoft.com/office/drawing/2014/main" id="{CADD78AC-9461-C04A-8656-A2D6A7D679A7}"/>
              </a:ext>
            </a:extLst>
          </p:cNvPr>
          <p:cNvSpPr/>
          <p:nvPr/>
        </p:nvSpPr>
        <p:spPr>
          <a:xfrm>
            <a:off x="2067512" y="1947672"/>
            <a:ext cx="2155372" cy="2492829"/>
          </a:xfrm>
          <a:custGeom>
            <a:avLst/>
            <a:gdLst>
              <a:gd name="connsiteX0" fmla="*/ 10886 w 2155372"/>
              <a:gd name="connsiteY0" fmla="*/ 0 h 2492829"/>
              <a:gd name="connsiteX1" fmla="*/ 2155372 w 2155372"/>
              <a:gd name="connsiteY1" fmla="*/ 0 h 2492829"/>
              <a:gd name="connsiteX2" fmla="*/ 1077686 w 2155372"/>
              <a:gd name="connsiteY2" fmla="*/ 2492829 h 2492829"/>
              <a:gd name="connsiteX3" fmla="*/ 0 w 2155372"/>
              <a:gd name="connsiteY3" fmla="*/ 2035629 h 2492829"/>
              <a:gd name="connsiteX4" fmla="*/ 10886 w 2155372"/>
              <a:gd name="connsiteY4" fmla="*/ 0 h 2492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55372" h="2492829">
                <a:moveTo>
                  <a:pt x="10886" y="0"/>
                </a:moveTo>
                <a:lnTo>
                  <a:pt x="2155372" y="0"/>
                </a:lnTo>
                <a:lnTo>
                  <a:pt x="1077686" y="2492829"/>
                </a:lnTo>
                <a:lnTo>
                  <a:pt x="0" y="2035629"/>
                </a:lnTo>
                <a:cubicBezTo>
                  <a:pt x="3629" y="1357086"/>
                  <a:pt x="7257" y="678543"/>
                  <a:pt x="10886" y="0"/>
                </a:cubicBezTo>
                <a:close/>
              </a:path>
            </a:pathLst>
          </a:cu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Predict +1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7319FF-5004-004F-8F99-9BE5BD638857}"/>
              </a:ext>
            </a:extLst>
          </p:cNvPr>
          <p:cNvSpPr txBox="1"/>
          <p:nvPr/>
        </p:nvSpPr>
        <p:spPr>
          <a:xfrm>
            <a:off x="3941064" y="3009420"/>
            <a:ext cx="1085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Predict -1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10F3229-E07F-0044-991A-506A61BC95D0}"/>
              </a:ext>
            </a:extLst>
          </p:cNvPr>
          <p:cNvGrpSpPr/>
          <p:nvPr/>
        </p:nvGrpSpPr>
        <p:grpSpPr>
          <a:xfrm>
            <a:off x="6727444" y="4987596"/>
            <a:ext cx="4191000" cy="1567318"/>
            <a:chOff x="6089904" y="4137930"/>
            <a:chExt cx="4191000" cy="1567318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F604DE33-22A8-F445-A1A9-CC12F20D54FD}"/>
                </a:ext>
              </a:extLst>
            </p:cNvPr>
            <p:cNvSpPr/>
            <p:nvPr/>
          </p:nvSpPr>
          <p:spPr>
            <a:xfrm>
              <a:off x="6089904" y="4137930"/>
              <a:ext cx="4191000" cy="156731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6CFA6CE0-D264-F644-BEC2-57700A9B59BD}"/>
                    </a:ext>
                  </a:extLst>
                </p:cNvPr>
                <p:cNvSpPr txBox="1"/>
                <p:nvPr/>
              </p:nvSpPr>
              <p:spPr>
                <a:xfrm>
                  <a:off x="6270844" y="4282145"/>
                  <a:ext cx="3650551" cy="132343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b="0" dirty="0">
                      <a:solidFill>
                        <a:schemeClr val="bg1"/>
                      </a:solidFill>
                    </a:rPr>
                    <a:t>Note:</a:t>
                  </a:r>
                </a:p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sSup>
                        <m:sSup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</m:sSup>
                    </m:oMath>
                  </a14:m>
                  <a:r>
                    <a:rPr lang="en-US" sz="2000" dirty="0">
                      <a:solidFill>
                        <a:schemeClr val="bg1"/>
                      </a:solidFill>
                    </a:rPr>
                    <a:t> for all </a:t>
                  </a:r>
                  <a14:m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</m:oMath>
                  </a14:m>
                  <a:r>
                    <a:rPr lang="en-US" sz="2000" dirty="0">
                      <a:solidFill>
                        <a:schemeClr val="bg1"/>
                      </a:solidFill>
                    </a:rPr>
                    <a:t> and all </a:t>
                  </a:r>
                  <a14:m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</m:oMath>
                  </a14:m>
                  <a:endParaRPr lang="en-US" sz="2000" dirty="0">
                    <a:solidFill>
                      <a:schemeClr val="bg1"/>
                    </a:solidFill>
                  </a:endParaRPr>
                </a:p>
                <a:p>
                  <a:r>
                    <a:rPr lang="en-US" sz="2000" dirty="0">
                      <a:solidFill>
                        <a:schemeClr val="bg1"/>
                      </a:solidFill>
                    </a:rPr>
                    <a:t>(There are only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</m:sSup>
                    </m:oMath>
                  </a14:m>
                  <a:r>
                    <a:rPr lang="en-US" sz="2000" dirty="0">
                      <a:solidFill>
                        <a:schemeClr val="bg1"/>
                      </a:solidFill>
                    </a:rPr>
                    <a:t> possible label </a:t>
                  </a:r>
                  <a:br>
                    <a:rPr lang="en-US" sz="2000" dirty="0">
                      <a:solidFill>
                        <a:schemeClr val="bg1"/>
                      </a:solidFill>
                    </a:rPr>
                  </a:br>
                  <a:r>
                    <a:rPr lang="en-US" sz="2000" dirty="0">
                      <a:solidFill>
                        <a:schemeClr val="bg1"/>
                      </a:solidFill>
                    </a:rPr>
                    <a:t>combinations for </a:t>
                  </a:r>
                  <a14:m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𝑝𝑜𝑖𝑛𝑡𝑠</m:t>
                      </m:r>
                    </m:oMath>
                  </a14:m>
                  <a:r>
                    <a:rPr lang="en-US" sz="2000" dirty="0">
                      <a:solidFill>
                        <a:schemeClr val="bg1"/>
                      </a:solidFill>
                    </a:rPr>
                    <a:t>)</a:t>
                  </a:r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6CFA6CE0-D264-F644-BEC2-57700A9B59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70844" y="4282145"/>
                  <a:ext cx="3650551" cy="1323439"/>
                </a:xfrm>
                <a:prstGeom prst="rect">
                  <a:avLst/>
                </a:prstGeom>
                <a:blipFill>
                  <a:blip r:embed="rId4"/>
                  <a:stretch>
                    <a:fillRect l="-1730" t="-2857" r="-692" b="-761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574431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2CFDF9-2661-A548-A5C9-0D1D019A6D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Growth Function?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0C28442-9AD3-F243-9C31-196E8AE230D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778375"/>
              </a:xfrm>
            </p:spPr>
            <p:txBody>
              <a:bodyPr>
                <a:normAutofit/>
              </a:bodyPr>
              <a:lstStyle/>
              <a:p>
                <a:r>
                  <a:rPr lang="en-US" b="0" dirty="0"/>
                  <a:t>Growth function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Largest number of “effective” hypothesis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 can induce on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data points</a:t>
                </a:r>
              </a:p>
              <a:p>
                <a:pPr lvl="1"/>
                <a:r>
                  <a:rPr lang="en-US" dirty="0"/>
                  <a:t>A more precise “complexity” measure for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Goal: Replace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in finite-hypothesis analysis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</m:oMath>
                </a14:m>
                <a:endParaRPr lang="en-US" b="0" dirty="0"/>
              </a:p>
              <a:p>
                <a:pPr lvl="2"/>
                <a:r>
                  <a:rPr lang="en-US" dirty="0"/>
                  <a:t>With </a:t>
                </a:r>
                <a:r>
                  <a:rPr lang="en-US" dirty="0" err="1"/>
                  <a:t>prob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𝑙𝑛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𝛿</m:t>
                            </m:r>
                          </m:den>
                        </m:f>
                      </m:e>
                    </m:rad>
                  </m:oMath>
                </a14:m>
                <a:endParaRPr lang="en-US" dirty="0"/>
              </a:p>
              <a:p>
                <a:pPr lvl="2"/>
                <a:endParaRPr lang="en-US" dirty="0"/>
              </a:p>
              <a:p>
                <a:r>
                  <a:rPr lang="en-US" dirty="0"/>
                  <a:t>Theorem: VC Inequality (1971)</a:t>
                </a:r>
              </a:p>
              <a:p>
                <a:pPr marL="457200" lvl="1" indent="0">
                  <a:buNone/>
                </a:pPr>
                <a:r>
                  <a:rPr lang="en-US" dirty="0"/>
                  <a:t>With </a:t>
                </a:r>
                <a:r>
                  <a:rPr lang="en-US" dirty="0" err="1"/>
                  <a:t>prob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accent1"/>
                    </a:solidFill>
                  </a:rPr>
                  <a:t>    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8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𝑙𝑛</m:t>
                        </m:r>
                        <m:f>
                          <m:f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𝛿</m:t>
                            </m:r>
                          </m:den>
                        </m:f>
                      </m:e>
                    </m:ra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0C28442-9AD3-F243-9C31-196E8AE230D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778375"/>
              </a:xfrm>
              <a:blipFill>
                <a:blip r:embed="rId2"/>
                <a:stretch>
                  <a:fillRect l="-1086" t="-21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42613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9EC9F39-DEA1-CB46-AEC6-5E19577C6AF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Growth Functions for Other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9EC9F39-DEA1-CB46-AEC6-5E19577C6A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8E775D4-3952-034F-8521-F1D81883793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dirty="0"/>
                  <a:t>2-D Perceptron</a:t>
                </a:r>
              </a:p>
              <a:p>
                <a:pPr lvl="1"/>
                <a:r>
                  <a:rPr lang="en-US" dirty="0"/>
                  <a:t>What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What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e>
                    </m:d>
                  </m:oMath>
                </a14:m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8E775D4-3952-034F-8521-F1D81883793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B669F189-240D-0949-A096-DFDE137B32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705510" y="3275672"/>
            <a:ext cx="2570283" cy="10820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AA00F49-906E-9648-A943-E65776093E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8794" y="1690688"/>
            <a:ext cx="4800303" cy="185921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13820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9EC9F39-DEA1-CB46-AEC6-5E19577C6AF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Growth Functions for Other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9EC9F39-DEA1-CB46-AEC6-5E19577C6A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8E775D4-3952-034F-8521-F1D81883793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dirty="0"/>
                  <a:t>2-D Perceptron</a:t>
                </a:r>
              </a:p>
              <a:p>
                <a:pPr lvl="1"/>
                <a:r>
                  <a:rPr lang="en-US" dirty="0"/>
                  <a:t>What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What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Exactly calculating the growth function is generally hard!</a:t>
                </a:r>
              </a:p>
              <a:p>
                <a:r>
                  <a:rPr lang="en-US" dirty="0"/>
                  <a:t>Next lecture</a:t>
                </a:r>
              </a:p>
              <a:p>
                <a:pPr lvl="1"/>
                <a:r>
                  <a:rPr lang="en-US" dirty="0"/>
                  <a:t>Discuss how we can “bound” the growth function</a:t>
                </a:r>
              </a:p>
              <a:p>
                <a:pPr lvl="1"/>
                <a:r>
                  <a:rPr lang="en-US" dirty="0"/>
                  <a:t>Introduce the notion of VC dimension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8E775D4-3952-034F-8521-F1D81883793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86" t="-2326" b="-8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EC080E6C-CC38-454B-9991-3BE7A4BF71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8794" y="1690688"/>
            <a:ext cx="4800303" cy="185921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79270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9EC9F39-DEA1-CB46-AEC6-5E19577C6AF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Growth Functions for Other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9EC9F39-DEA1-CB46-AEC6-5E19577C6A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8E775D4-3952-034F-8521-F1D81883793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dirty="0"/>
                  <a:t>2-D Perceptron</a:t>
                </a:r>
              </a:p>
              <a:p>
                <a:pPr lvl="1"/>
                <a:r>
                  <a:rPr lang="en-US" dirty="0"/>
                  <a:t>What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What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Exactly calculating the growth function is generally hard!</a:t>
                </a:r>
              </a:p>
              <a:p>
                <a:endParaRPr lang="en-US" dirty="0"/>
              </a:p>
              <a:p>
                <a:r>
                  <a:rPr lang="en-US" dirty="0"/>
                  <a:t>Goal: “bound” the growth function using some proxy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8E775D4-3952-034F-8521-F1D81883793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EC080E6C-CC38-454B-9991-3BE7A4BF71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8794" y="1690688"/>
            <a:ext cx="4800303" cy="185921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27385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F66A99-9922-4343-982C-AD5C0956B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Bounding Growth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A629F25-368B-D344-8E9A-EE391F5518E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76325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More definitions</a:t>
                </a:r>
                <a:r>
                  <a:rPr lang="mr-IN" dirty="0"/>
                  <a:t>…</a:t>
                </a:r>
                <a:r>
                  <a:rPr lang="en-US" dirty="0"/>
                  <a:t>.</a:t>
                </a:r>
              </a:p>
              <a:p>
                <a:pPr lvl="1"/>
                <a:r>
                  <a:rPr lang="en-US" u="sng" dirty="0"/>
                  <a:t>Shatter: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b="1" dirty="0">
                    <a:solidFill>
                      <a:schemeClr val="accent2"/>
                    </a:solidFill>
                  </a:rPr>
                  <a:t>shatters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400" dirty="0"/>
                  <a:t>if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  <m:d>
                          <m:d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endParaRPr lang="en-US" sz="2400" dirty="0"/>
              </a:p>
              <a:p>
                <a:pPr lvl="2"/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sz="2400" dirty="0">
                    <a:solidFill>
                      <a:schemeClr val="bg1">
                        <a:lumMod val="50000"/>
                      </a:schemeClr>
                    </a:solidFill>
                  </a:rPr>
                  <a:t> can induce all label combinations for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sz="24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</a:p>
              <a:p>
                <a:pPr lvl="1"/>
                <a:endParaRPr lang="en-US" sz="600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lvl="1"/>
                <a:r>
                  <a:rPr lang="en-US" u="sng" dirty="0"/>
                  <a:t>Break point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400" dirty="0"/>
                  <a:t> is a </a:t>
                </a:r>
                <a:r>
                  <a:rPr lang="en-US" sz="2400" b="1" dirty="0">
                    <a:solidFill>
                      <a:schemeClr val="accent2"/>
                    </a:solidFill>
                  </a:rPr>
                  <a:t>break point </a:t>
                </a:r>
                <a:r>
                  <a:rPr lang="en-US" sz="2400" dirty="0"/>
                  <a:t>for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sz="2400" dirty="0"/>
                  <a:t> if no data set of size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400" dirty="0"/>
                  <a:t> can be shattered by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sz="2400" dirty="0"/>
              </a:p>
              <a:p>
                <a:pPr lvl="1"/>
                <a:endParaRPr lang="en-US" dirty="0"/>
              </a:p>
              <a:p>
                <a:r>
                  <a:rPr lang="en-US" dirty="0"/>
                  <a:t>A peek at the key result </a:t>
                </a: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(take this as a fact for now)</a:t>
                </a:r>
              </a:p>
              <a:p>
                <a:pPr lvl="1"/>
                <a:r>
                  <a:rPr lang="en-US" dirty="0"/>
                  <a:t>If there are no break points for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endParaRPr lang="en-US" sz="200" dirty="0">
                  <a:solidFill>
                    <a:schemeClr val="tx1"/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is a break point for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is polynomial 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charset="0"/>
                      </a:rPr>
                      <m:t>.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br>
                  <a:rPr lang="en-US" dirty="0"/>
                </a:br>
                <a:br>
                  <a:rPr lang="en-US" sz="1200" dirty="0">
                    <a:solidFill>
                      <a:schemeClr val="tx1"/>
                    </a:solidFill>
                  </a:rPr>
                </a:br>
                <a:r>
                  <a:rPr lang="en-US" sz="1200" dirty="0">
                    <a:solidFill>
                      <a:schemeClr val="tx1"/>
                    </a:solidFill>
                  </a:rPr>
                  <a:t>	</a:t>
                </a:r>
                <a:r>
                  <a:rPr lang="en-US" dirty="0">
                    <a:solidFill>
                      <a:schemeClr val="tx1"/>
                    </a:solidFill>
                  </a:rPr>
                  <a:t>In particular,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sz="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A629F25-368B-D344-8E9A-EE391F5518E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763250" cy="5032375"/>
              </a:xfrm>
              <a:blipFill>
                <a:blip r:embed="rId2"/>
                <a:stretch>
                  <a:fillRect l="-1061" t="-20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32CE66CF-DB4F-1840-9013-01B36A5F95CC}"/>
              </a:ext>
            </a:extLst>
          </p:cNvPr>
          <p:cNvGrpSpPr/>
          <p:nvPr/>
        </p:nvGrpSpPr>
        <p:grpSpPr>
          <a:xfrm>
            <a:off x="8736269" y="5220773"/>
            <a:ext cx="3292007" cy="1517984"/>
            <a:chOff x="8143875" y="284013"/>
            <a:chExt cx="3814763" cy="1585235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044EFFC4-6D29-AB48-8F98-1AAD7A24A089}"/>
                </a:ext>
              </a:extLst>
            </p:cNvPr>
            <p:cNvSpPr/>
            <p:nvPr/>
          </p:nvSpPr>
          <p:spPr>
            <a:xfrm>
              <a:off x="8143875" y="284013"/>
              <a:ext cx="3814763" cy="158523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474E700C-2AAC-7946-BE6B-C5698042593D}"/>
                    </a:ext>
                  </a:extLst>
                </p:cNvPr>
                <p:cNvSpPr txBox="1"/>
                <p:nvPr/>
              </p:nvSpPr>
              <p:spPr>
                <a:xfrm>
                  <a:off x="8324815" y="414910"/>
                  <a:ext cx="3374876" cy="126201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>
                      <a:solidFill>
                        <a:schemeClr val="bg1"/>
                      </a:solidFill>
                    </a:rPr>
                    <a:t>A bit more accurately:</a:t>
                  </a:r>
                </a:p>
                <a:p>
                  <a:pPr marL="342900" indent="-342900">
                    <a:buFont typeface="Arial" panose="020B0604020202020204" pitchFamily="34" charset="0"/>
                    <a:buChar char="•"/>
                  </a:pPr>
                  <a:endParaRPr lang="en-US" sz="200" b="0" i="1" dirty="0">
                    <a:solidFill>
                      <a:schemeClr val="bg1"/>
                    </a:solidFill>
                    <a:latin typeface="Cambria Math" panose="02040503050406030204" pitchFamily="18" charset="0"/>
                  </a:endParaRPr>
                </a:p>
                <a:p>
                  <a:pPr marL="342900" indent="-342900"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nary>
                        <m:naryPr>
                          <m:chr m:val="∑"/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d>
                            <m:dPr>
                              <m:ctrlP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type m:val="noBar"/>
                                  <m:ctrlPr>
                                    <a:rPr lang="en-US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num>
                                <m:den>
                                  <m:r>
                                    <a:rPr lang="en-US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den>
                              </m:f>
                            </m:e>
                          </m:d>
                        </m:e>
                      </m:nary>
                    </m:oMath>
                  </a14:m>
                  <a:r>
                    <a:rPr lang="en-US" sz="2000" b="0" dirty="0">
                      <a:solidFill>
                        <a:schemeClr val="bg1"/>
                      </a:solidFill>
                    </a:rPr>
                    <a:t>, or</a:t>
                  </a:r>
                </a:p>
                <a:p>
                  <a:pPr marL="342900" indent="-342900">
                    <a:buFont typeface="Arial" panose="020B0604020202020204" pitchFamily="34" charset="0"/>
                    <a:buChar char="•"/>
                  </a:pPr>
                  <a:endParaRPr lang="en-US" sz="200" b="0" i="1" dirty="0">
                    <a:solidFill>
                      <a:schemeClr val="bg1"/>
                    </a:solidFill>
                    <a:latin typeface="Cambria Math" panose="02040503050406030204" pitchFamily="18" charset="0"/>
                  </a:endParaRPr>
                </a:p>
                <a:p>
                  <a:pPr marL="342900" indent="-342900">
                    <a:buFont typeface="Arial" panose="020B0604020202020204" pitchFamily="34" charset="0"/>
                    <a:buChar char="•"/>
                  </a:pPr>
                  <a:endParaRPr lang="en-US" sz="200" i="1" dirty="0">
                    <a:solidFill>
                      <a:schemeClr val="bg1"/>
                    </a:solidFill>
                    <a:latin typeface="Cambria Math" panose="02040503050406030204" pitchFamily="18" charset="0"/>
                  </a:endParaRPr>
                </a:p>
                <a:p>
                  <a:pPr marL="342900" indent="-342900">
                    <a:buFont typeface="Arial" panose="020B0604020202020204" pitchFamily="34" charset="0"/>
                    <a:buChar char="•"/>
                  </a:pPr>
                  <a:endParaRPr lang="en-US" sz="200" b="0" i="1" dirty="0">
                    <a:solidFill>
                      <a:schemeClr val="bg1"/>
                    </a:solidFill>
                    <a:latin typeface="Cambria Math" panose="02040503050406030204" pitchFamily="18" charset="0"/>
                  </a:endParaRPr>
                </a:p>
                <a:p>
                  <a:pPr marL="342900" indent="-342900"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sSup>
                        <m:sSup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a14:m>
                  <a:endParaRPr lang="en-US" sz="2000" b="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474E700C-2AAC-7946-BE6B-C569804259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24815" y="414910"/>
                  <a:ext cx="3374876" cy="1262011"/>
                </a:xfrm>
                <a:prstGeom prst="rect">
                  <a:avLst/>
                </a:prstGeom>
                <a:blipFill>
                  <a:blip r:embed="rId3"/>
                  <a:stretch>
                    <a:fillRect l="-2174" t="-9375" r="-1304" b="-2395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81FEA97-8292-F348-9396-455495FE6D28}"/>
              </a:ext>
            </a:extLst>
          </p:cNvPr>
          <p:cNvCxnSpPr>
            <a:cxnSpLocks/>
          </p:cNvCxnSpPr>
          <p:nvPr/>
        </p:nvCxnSpPr>
        <p:spPr>
          <a:xfrm>
            <a:off x="6096000" y="6476218"/>
            <a:ext cx="258908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6310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547FB2-FAAC-8446-908F-2CBC62F0BE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F4BBB5-AC7D-6249-91BE-6544CAE4B1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1200" dirty="0"/>
          </a:p>
          <a:p>
            <a:r>
              <a:rPr lang="en-US" dirty="0"/>
              <a:t>What are the break points for 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BD1126E-D701-6B48-B3A1-7A5399969409}"/>
              </a:ext>
            </a:extLst>
          </p:cNvPr>
          <p:cNvGrpSpPr/>
          <p:nvPr/>
        </p:nvGrpSpPr>
        <p:grpSpPr>
          <a:xfrm>
            <a:off x="713597" y="5432887"/>
            <a:ext cx="2884341" cy="936157"/>
            <a:chOff x="1921935" y="2835187"/>
            <a:chExt cx="7315200" cy="2713137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8F50A655-E870-754C-A9BF-5C3FCB0C097C}"/>
                </a:ext>
              </a:extLst>
            </p:cNvPr>
            <p:cNvGrpSpPr/>
            <p:nvPr/>
          </p:nvGrpSpPr>
          <p:grpSpPr>
            <a:xfrm>
              <a:off x="1921935" y="3988958"/>
              <a:ext cx="7315200" cy="893700"/>
              <a:chOff x="3869268" y="4141358"/>
              <a:chExt cx="7315200" cy="893700"/>
            </a:xfrm>
          </p:grpSpPr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9A1B26BF-97F1-9F4F-AF24-F6AA980EC9F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69268" y="4258291"/>
                <a:ext cx="7315200" cy="0"/>
              </a:xfrm>
              <a:prstGeom prst="straightConnector1">
                <a:avLst/>
              </a:prstGeom>
              <a:ln w="38100">
                <a:solidFill>
                  <a:schemeClr val="accent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383AF6D2-FF17-0B44-8737-BFAC6FEFA0DA}"/>
                  </a:ext>
                </a:extLst>
              </p:cNvPr>
              <p:cNvSpPr/>
              <p:nvPr/>
            </p:nvSpPr>
            <p:spPr>
              <a:xfrm>
                <a:off x="4419600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78AAE2E9-5906-8349-9659-FCBF5E47D04D}"/>
                  </a:ext>
                </a:extLst>
              </p:cNvPr>
              <p:cNvSpPr/>
              <p:nvPr/>
            </p:nvSpPr>
            <p:spPr>
              <a:xfrm>
                <a:off x="5088467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9E81EEAF-F253-234D-92E5-15042705E1AF}"/>
                  </a:ext>
                </a:extLst>
              </p:cNvPr>
              <p:cNvSpPr/>
              <p:nvPr/>
            </p:nvSpPr>
            <p:spPr>
              <a:xfrm>
                <a:off x="5757334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BB52EEBF-CCAA-334D-923D-47BAEA974802}"/>
                  </a:ext>
                </a:extLst>
              </p:cNvPr>
              <p:cNvSpPr/>
              <p:nvPr/>
            </p:nvSpPr>
            <p:spPr>
              <a:xfrm>
                <a:off x="6447367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9D4E63DB-A0FB-1B45-A946-A14253AD90C4}"/>
                  </a:ext>
                </a:extLst>
              </p:cNvPr>
              <p:cNvSpPr/>
              <p:nvPr/>
            </p:nvSpPr>
            <p:spPr>
              <a:xfrm>
                <a:off x="7116234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F4A48C47-7477-2D44-8A4D-B1934ECDF3BB}"/>
                  </a:ext>
                </a:extLst>
              </p:cNvPr>
              <p:cNvSpPr/>
              <p:nvPr/>
            </p:nvSpPr>
            <p:spPr>
              <a:xfrm>
                <a:off x="7785101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CEAD5E9-6F52-AF4E-849B-B3FDB594B681}"/>
                  </a:ext>
                </a:extLst>
              </p:cNvPr>
              <p:cNvSpPr txBox="1"/>
              <p:nvPr/>
            </p:nvSpPr>
            <p:spPr>
              <a:xfrm>
                <a:off x="8303685" y="4141358"/>
                <a:ext cx="389468" cy="6243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dirty="0"/>
                  <a:t>…</a:t>
                </a:r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4D9D819E-AA1E-BA49-8E7E-164AB43966CB}"/>
                  </a:ext>
                </a:extLst>
              </p:cNvPr>
              <p:cNvSpPr/>
              <p:nvPr/>
            </p:nvSpPr>
            <p:spPr>
              <a:xfrm>
                <a:off x="9076269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2108893E-D052-1245-8365-6A53B14E454D}"/>
                  </a:ext>
                </a:extLst>
              </p:cNvPr>
              <p:cNvSpPr/>
              <p:nvPr/>
            </p:nvSpPr>
            <p:spPr>
              <a:xfrm>
                <a:off x="9745136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04B1BDE2-5B72-9544-9714-E9DBFB9E7DED}"/>
                  </a:ext>
                </a:extLst>
              </p:cNvPr>
              <p:cNvSpPr/>
              <p:nvPr/>
            </p:nvSpPr>
            <p:spPr>
              <a:xfrm>
                <a:off x="10414003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67E9F1FD-C920-7B49-95D6-B271E00DC076}"/>
                      </a:ext>
                    </a:extLst>
                  </p:cNvPr>
                  <p:cNvSpPr txBox="1"/>
                  <p:nvPr/>
                </p:nvSpPr>
                <p:spPr>
                  <a:xfrm>
                    <a:off x="4292599" y="4410664"/>
                    <a:ext cx="389468" cy="62439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/>
                  </a:p>
                </p:txBody>
              </p:sp>
            </mc:Choice>
            <mc:Fallback xmlns=""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67E9F1FD-C920-7B49-95D6-B271E00DC07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92599" y="4410664"/>
                    <a:ext cx="389468" cy="624391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r="-2307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E7A2D931-00DC-3547-BCD6-9936B53F57F4}"/>
                      </a:ext>
                    </a:extLst>
                  </p:cNvPr>
                  <p:cNvSpPr txBox="1"/>
                  <p:nvPr/>
                </p:nvSpPr>
                <p:spPr>
                  <a:xfrm>
                    <a:off x="4981572" y="4410667"/>
                    <a:ext cx="389468" cy="62439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/>
                  </a:p>
                </p:txBody>
              </p:sp>
            </mc:Choice>
            <mc:Fallback xmlns=""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E7A2D931-00DC-3547-BCD6-9936B53F57F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981572" y="4410667"/>
                    <a:ext cx="389468" cy="624391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r="-3076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D1B2FB16-A8BF-BF44-AC4E-091D8FA8A220}"/>
                      </a:ext>
                    </a:extLst>
                  </p:cNvPr>
                  <p:cNvSpPr txBox="1"/>
                  <p:nvPr/>
                </p:nvSpPr>
                <p:spPr>
                  <a:xfrm>
                    <a:off x="5643035" y="4410667"/>
                    <a:ext cx="389468" cy="62439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/>
                  </a:p>
                </p:txBody>
              </p:sp>
            </mc:Choice>
            <mc:Fallback xmlns=""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D1B2FB16-A8BF-BF44-AC4E-091D8FA8A22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43035" y="4410667"/>
                    <a:ext cx="389468" cy="624391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r="-2307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FE9981CD-7F6C-F745-8707-395691B88DCB}"/>
                      </a:ext>
                    </a:extLst>
                  </p:cNvPr>
                  <p:cNvSpPr txBox="1"/>
                  <p:nvPr/>
                </p:nvSpPr>
                <p:spPr>
                  <a:xfrm>
                    <a:off x="10297399" y="4406754"/>
                    <a:ext cx="389468" cy="62439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/>
                  </a:p>
                </p:txBody>
              </p:sp>
            </mc:Choice>
            <mc:Fallback xmlns=""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FE9981CD-7F6C-F745-8707-395691B88DC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297399" y="4406754"/>
                    <a:ext cx="389468" cy="624391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r="-3846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74FE9ED3-79A9-5140-8F49-9B9044800028}"/>
                      </a:ext>
                    </a:extLst>
                  </p:cNvPr>
                  <p:cNvSpPr txBox="1"/>
                  <p:nvPr/>
                </p:nvSpPr>
                <p:spPr>
                  <a:xfrm>
                    <a:off x="6329809" y="4410667"/>
                    <a:ext cx="389468" cy="62439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/>
                  </a:p>
                </p:txBody>
              </p:sp>
            </mc:Choice>
            <mc:Fallback xmlns=""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74FE9ED3-79A9-5140-8F49-9B904480002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29809" y="4410667"/>
                    <a:ext cx="389468" cy="624391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r="-2307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77F89515-5149-9842-9902-A061A38F63B5}"/>
                      </a:ext>
                    </a:extLst>
                  </p:cNvPr>
                  <p:cNvSpPr txBox="1"/>
                  <p:nvPr/>
                </p:nvSpPr>
                <p:spPr>
                  <a:xfrm>
                    <a:off x="7010402" y="4410667"/>
                    <a:ext cx="389468" cy="62439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/>
                  </a:p>
                </p:txBody>
              </p:sp>
            </mc:Choice>
            <mc:Fallback xmlns=""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77F89515-5149-9842-9902-A061A38F63B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10402" y="4410667"/>
                    <a:ext cx="389468" cy="624391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r="-2307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0A767A91-7379-9548-940A-09D591F41592}"/>
                      </a:ext>
                    </a:extLst>
                  </p:cNvPr>
                  <p:cNvSpPr txBox="1"/>
                  <p:nvPr/>
                </p:nvSpPr>
                <p:spPr>
                  <a:xfrm>
                    <a:off x="7659207" y="4410667"/>
                    <a:ext cx="389468" cy="62439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/>
                  </a:p>
                </p:txBody>
              </p:sp>
            </mc:Choice>
            <mc:Fallback xmlns="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0A767A91-7379-9548-940A-09D591F4159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59207" y="4410667"/>
                    <a:ext cx="389468" cy="624391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r="-3076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5CAC3371-7824-3247-8FD8-F4364838DC46}"/>
                      </a:ext>
                    </a:extLst>
                  </p:cNvPr>
                  <p:cNvSpPr txBox="1"/>
                  <p:nvPr/>
                </p:nvSpPr>
                <p:spPr>
                  <a:xfrm>
                    <a:off x="8867500" y="4410511"/>
                    <a:ext cx="553003" cy="62439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/>
                  </a:p>
                </p:txBody>
              </p:sp>
            </mc:Choice>
            <mc:Fallback xmlns="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5CAC3371-7824-3247-8FD8-F4364838DC4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867500" y="4410511"/>
                    <a:ext cx="553003" cy="624393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r="-4444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DD02144E-02C3-7F40-8B4F-A887528F0A50}"/>
                      </a:ext>
                    </a:extLst>
                  </p:cNvPr>
                  <p:cNvSpPr txBox="1"/>
                  <p:nvPr/>
                </p:nvSpPr>
                <p:spPr>
                  <a:xfrm>
                    <a:off x="9548357" y="4406755"/>
                    <a:ext cx="621194" cy="62439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/>
                  </a:p>
                </p:txBody>
              </p:sp>
            </mc:Choice>
            <mc:Fallback xmlns=""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DD02144E-02C3-7F40-8B4F-A887528F0A5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548357" y="4406755"/>
                    <a:ext cx="621194" cy="624393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r="-2381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35C44CF5-F20E-2540-B329-C7C99EF821F6}"/>
                </a:ext>
              </a:extLst>
            </p:cNvPr>
            <p:cNvGrpSpPr/>
            <p:nvPr/>
          </p:nvGrpSpPr>
          <p:grpSpPr>
            <a:xfrm>
              <a:off x="1921935" y="3268295"/>
              <a:ext cx="7315200" cy="2280029"/>
              <a:chOff x="3869268" y="3420695"/>
              <a:chExt cx="7315200" cy="2280029"/>
            </a:xfrm>
          </p:grpSpPr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B0F224BC-CBF8-EC4A-BD8E-824A0AEF81C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31980" y="3655176"/>
                <a:ext cx="4352488" cy="0"/>
              </a:xfrm>
              <a:prstGeom prst="straightConnector1">
                <a:avLst/>
              </a:prstGeom>
              <a:ln w="7620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983F3E1C-90D7-5040-B818-259DBDE14DD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869268" y="3655176"/>
                <a:ext cx="2962712" cy="0"/>
              </a:xfrm>
              <a:prstGeom prst="straightConnector1">
                <a:avLst/>
              </a:prstGeom>
              <a:ln w="762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77344BC4-0248-6747-B851-998147F454F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27167" y="3420695"/>
                <a:ext cx="4813" cy="156572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DB4A647B-07FA-B143-9F1E-1BD0B2BA4865}"/>
                      </a:ext>
                    </a:extLst>
                  </p:cNvPr>
                  <p:cNvSpPr txBox="1"/>
                  <p:nvPr/>
                </p:nvSpPr>
                <p:spPr>
                  <a:xfrm>
                    <a:off x="6632433" y="5076332"/>
                    <a:ext cx="389468" cy="62439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oMath>
                      </m:oMathPara>
                    </a14:m>
                    <a:endParaRPr lang="en-US" sz="800" dirty="0"/>
                  </a:p>
                </p:txBody>
              </p:sp>
            </mc:Choice>
            <mc:Fallback xmlns=""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DB4A647B-07FA-B143-9F1E-1BD0B2BA486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632433" y="5076332"/>
                    <a:ext cx="389468" cy="624392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D18BF67-72E3-CF42-BE31-2A3DF5964691}"/>
                </a:ext>
              </a:extLst>
            </p:cNvPr>
            <p:cNvSpPr txBox="1"/>
            <p:nvPr/>
          </p:nvSpPr>
          <p:spPr>
            <a:xfrm>
              <a:off x="5172122" y="2835187"/>
              <a:ext cx="1533507" cy="6243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accent6"/>
                  </a:solidFill>
                </a:rPr>
                <a:t>Predict +1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F5B3198-2F66-C44B-AC20-B33792F5594E}"/>
                </a:ext>
              </a:extLst>
            </p:cNvPr>
            <p:cNvSpPr txBox="1"/>
            <p:nvPr/>
          </p:nvSpPr>
          <p:spPr>
            <a:xfrm>
              <a:off x="3574003" y="2835187"/>
              <a:ext cx="1484721" cy="6243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rgbClr val="FF0000"/>
                  </a:solidFill>
                </a:rPr>
                <a:t>Predict -1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81A1991-10EA-3E4F-8BF8-7A1091670FE1}"/>
              </a:ext>
            </a:extLst>
          </p:cNvPr>
          <p:cNvGrpSpPr/>
          <p:nvPr/>
        </p:nvGrpSpPr>
        <p:grpSpPr>
          <a:xfrm>
            <a:off x="4087161" y="5416492"/>
            <a:ext cx="2884342" cy="1037468"/>
            <a:chOff x="1752601" y="3367233"/>
            <a:chExt cx="7315200" cy="2631201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E1CA82DF-E896-E64D-A43B-B8942257507D}"/>
                </a:ext>
              </a:extLst>
            </p:cNvPr>
            <p:cNvGrpSpPr/>
            <p:nvPr/>
          </p:nvGrpSpPr>
          <p:grpSpPr>
            <a:xfrm>
              <a:off x="1752601" y="4517057"/>
              <a:ext cx="7315200" cy="815713"/>
              <a:chOff x="3869268" y="4141358"/>
              <a:chExt cx="7315200" cy="815713"/>
            </a:xfrm>
          </p:grpSpPr>
          <p:cxnSp>
            <p:nvCxnSpPr>
              <p:cNvPr id="49" name="Straight Arrow Connector 48">
                <a:extLst>
                  <a:ext uri="{FF2B5EF4-FFF2-40B4-BE49-F238E27FC236}">
                    <a16:creationId xmlns:a16="http://schemas.microsoft.com/office/drawing/2014/main" id="{E5A1B2D3-B91C-FF49-B160-32A9D6CDCDF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69268" y="4258291"/>
                <a:ext cx="7315200" cy="0"/>
              </a:xfrm>
              <a:prstGeom prst="straightConnector1">
                <a:avLst/>
              </a:prstGeom>
              <a:ln w="38100">
                <a:solidFill>
                  <a:schemeClr val="accent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883BDAF5-2DFF-9D42-B2FA-A7F80A2083FB}"/>
                  </a:ext>
                </a:extLst>
              </p:cNvPr>
              <p:cNvSpPr/>
              <p:nvPr/>
            </p:nvSpPr>
            <p:spPr>
              <a:xfrm>
                <a:off x="4419600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DAD0845B-0925-D848-B4AF-3A73589681C1}"/>
                  </a:ext>
                </a:extLst>
              </p:cNvPr>
              <p:cNvSpPr/>
              <p:nvPr/>
            </p:nvSpPr>
            <p:spPr>
              <a:xfrm>
                <a:off x="5088467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34DDEA48-5CD0-3F49-B657-3EADF9095F18}"/>
                  </a:ext>
                </a:extLst>
              </p:cNvPr>
              <p:cNvSpPr/>
              <p:nvPr/>
            </p:nvSpPr>
            <p:spPr>
              <a:xfrm>
                <a:off x="5757334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3650FA09-6971-D348-9327-6F2B0A23872F}"/>
                  </a:ext>
                </a:extLst>
              </p:cNvPr>
              <p:cNvSpPr/>
              <p:nvPr/>
            </p:nvSpPr>
            <p:spPr>
              <a:xfrm>
                <a:off x="6447367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2E0E14EA-1484-8741-833C-27B19A88C1E4}"/>
                  </a:ext>
                </a:extLst>
              </p:cNvPr>
              <p:cNvSpPr/>
              <p:nvPr/>
            </p:nvSpPr>
            <p:spPr>
              <a:xfrm>
                <a:off x="7116234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88F38487-F25A-A144-8B59-B33095756C9A}"/>
                  </a:ext>
                </a:extLst>
              </p:cNvPr>
              <p:cNvSpPr/>
              <p:nvPr/>
            </p:nvSpPr>
            <p:spPr>
              <a:xfrm>
                <a:off x="7785101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54F4E231-A541-224B-92C9-DA2ABA69449F}"/>
                  </a:ext>
                </a:extLst>
              </p:cNvPr>
              <p:cNvSpPr txBox="1"/>
              <p:nvPr/>
            </p:nvSpPr>
            <p:spPr>
              <a:xfrm>
                <a:off x="8303686" y="4141358"/>
                <a:ext cx="389468" cy="5464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dirty="0"/>
                  <a:t>…</a:t>
                </a:r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F5C8EA2D-BC98-8948-89E7-9B3D21C71558}"/>
                  </a:ext>
                </a:extLst>
              </p:cNvPr>
              <p:cNvSpPr/>
              <p:nvPr/>
            </p:nvSpPr>
            <p:spPr>
              <a:xfrm>
                <a:off x="9076269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E1FD163F-2CE3-E945-A1E8-3026F9BC7C60}"/>
                  </a:ext>
                </a:extLst>
              </p:cNvPr>
              <p:cNvSpPr/>
              <p:nvPr/>
            </p:nvSpPr>
            <p:spPr>
              <a:xfrm>
                <a:off x="9745136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B059E382-DB56-5F42-8527-7BA0D6131F88}"/>
                  </a:ext>
                </a:extLst>
              </p:cNvPr>
              <p:cNvSpPr/>
              <p:nvPr/>
            </p:nvSpPr>
            <p:spPr>
              <a:xfrm>
                <a:off x="10414003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0" name="TextBox 59">
                    <a:extLst>
                      <a:ext uri="{FF2B5EF4-FFF2-40B4-BE49-F238E27FC236}">
                        <a16:creationId xmlns:a16="http://schemas.microsoft.com/office/drawing/2014/main" id="{7F9FA095-1FAF-1344-A0FC-FC5BC13432A0}"/>
                      </a:ext>
                    </a:extLst>
                  </p:cNvPr>
                  <p:cNvSpPr txBox="1"/>
                  <p:nvPr/>
                </p:nvSpPr>
                <p:spPr>
                  <a:xfrm>
                    <a:off x="4292599" y="4410664"/>
                    <a:ext cx="389468" cy="54640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/>
                  </a:p>
                </p:txBody>
              </p:sp>
            </mc:Choice>
            <mc:Fallback xmlns="">
              <p:sp>
                <p:nvSpPr>
                  <p:cNvPr id="60" name="TextBox 59">
                    <a:extLst>
                      <a:ext uri="{FF2B5EF4-FFF2-40B4-BE49-F238E27FC236}">
                        <a16:creationId xmlns:a16="http://schemas.microsoft.com/office/drawing/2014/main" id="{7F9FA095-1FAF-1344-A0FC-FC5BC13432A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92599" y="4410664"/>
                    <a:ext cx="389468" cy="546404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r="-1538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1" name="TextBox 60">
                    <a:extLst>
                      <a:ext uri="{FF2B5EF4-FFF2-40B4-BE49-F238E27FC236}">
                        <a16:creationId xmlns:a16="http://schemas.microsoft.com/office/drawing/2014/main" id="{4DD4C607-D7FC-9F44-9F0B-BBB8158F5BF4}"/>
                      </a:ext>
                    </a:extLst>
                  </p:cNvPr>
                  <p:cNvSpPr txBox="1"/>
                  <p:nvPr/>
                </p:nvSpPr>
                <p:spPr>
                  <a:xfrm>
                    <a:off x="4981574" y="4410667"/>
                    <a:ext cx="389468" cy="54640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/>
                  </a:p>
                </p:txBody>
              </p:sp>
            </mc:Choice>
            <mc:Fallback xmlns="">
              <p:sp>
                <p:nvSpPr>
                  <p:cNvPr id="61" name="TextBox 60">
                    <a:extLst>
                      <a:ext uri="{FF2B5EF4-FFF2-40B4-BE49-F238E27FC236}">
                        <a16:creationId xmlns:a16="http://schemas.microsoft.com/office/drawing/2014/main" id="{4DD4C607-D7FC-9F44-9F0B-BBB8158F5BF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981574" y="4410667"/>
                    <a:ext cx="389468" cy="546404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r="-2307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2" name="TextBox 61">
                    <a:extLst>
                      <a:ext uri="{FF2B5EF4-FFF2-40B4-BE49-F238E27FC236}">
                        <a16:creationId xmlns:a16="http://schemas.microsoft.com/office/drawing/2014/main" id="{A0A3214D-01C1-2C4E-BA71-7A127F60848C}"/>
                      </a:ext>
                    </a:extLst>
                  </p:cNvPr>
                  <p:cNvSpPr txBox="1"/>
                  <p:nvPr/>
                </p:nvSpPr>
                <p:spPr>
                  <a:xfrm>
                    <a:off x="5643034" y="4410667"/>
                    <a:ext cx="389468" cy="54640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/>
                  </a:p>
                </p:txBody>
              </p:sp>
            </mc:Choice>
            <mc:Fallback xmlns="">
              <p:sp>
                <p:nvSpPr>
                  <p:cNvPr id="62" name="TextBox 61">
                    <a:extLst>
                      <a:ext uri="{FF2B5EF4-FFF2-40B4-BE49-F238E27FC236}">
                        <a16:creationId xmlns:a16="http://schemas.microsoft.com/office/drawing/2014/main" id="{A0A3214D-01C1-2C4E-BA71-7A127F60848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43034" y="4410667"/>
                    <a:ext cx="389468" cy="546404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 r="-3076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3" name="TextBox 62">
                    <a:extLst>
                      <a:ext uri="{FF2B5EF4-FFF2-40B4-BE49-F238E27FC236}">
                        <a16:creationId xmlns:a16="http://schemas.microsoft.com/office/drawing/2014/main" id="{2C5EE77B-188E-1E43-9131-B22E67E0FCA7}"/>
                      </a:ext>
                    </a:extLst>
                  </p:cNvPr>
                  <p:cNvSpPr txBox="1"/>
                  <p:nvPr/>
                </p:nvSpPr>
                <p:spPr>
                  <a:xfrm>
                    <a:off x="10297400" y="4406753"/>
                    <a:ext cx="389468" cy="54640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/>
                  </a:p>
                </p:txBody>
              </p:sp>
            </mc:Choice>
            <mc:Fallback xmlns="">
              <p:sp>
                <p:nvSpPr>
                  <p:cNvPr id="63" name="TextBox 62">
                    <a:extLst>
                      <a:ext uri="{FF2B5EF4-FFF2-40B4-BE49-F238E27FC236}">
                        <a16:creationId xmlns:a16="http://schemas.microsoft.com/office/drawing/2014/main" id="{2C5EE77B-188E-1E43-9131-B22E67E0FCA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297400" y="4406753"/>
                    <a:ext cx="389468" cy="546404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 r="-3076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1240363E-9DD0-0344-9D89-2625EB001082}"/>
                      </a:ext>
                    </a:extLst>
                  </p:cNvPr>
                  <p:cNvSpPr txBox="1"/>
                  <p:nvPr/>
                </p:nvSpPr>
                <p:spPr>
                  <a:xfrm>
                    <a:off x="6329811" y="4410667"/>
                    <a:ext cx="389468" cy="54640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/>
                  </a:p>
                </p:txBody>
              </p:sp>
            </mc:Choice>
            <mc:Fallback xmlns=""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1240363E-9DD0-0344-9D89-2625EB00108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29811" y="4410667"/>
                    <a:ext cx="389468" cy="546404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 r="-2307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5" name="TextBox 64">
                    <a:extLst>
                      <a:ext uri="{FF2B5EF4-FFF2-40B4-BE49-F238E27FC236}">
                        <a16:creationId xmlns:a16="http://schemas.microsoft.com/office/drawing/2014/main" id="{12B40BC7-D13E-AA41-9365-AC77AB318C5C}"/>
                      </a:ext>
                    </a:extLst>
                  </p:cNvPr>
                  <p:cNvSpPr txBox="1"/>
                  <p:nvPr/>
                </p:nvSpPr>
                <p:spPr>
                  <a:xfrm>
                    <a:off x="7010401" y="4410667"/>
                    <a:ext cx="389468" cy="54640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/>
                  </a:p>
                </p:txBody>
              </p:sp>
            </mc:Choice>
            <mc:Fallback xmlns="">
              <p:sp>
                <p:nvSpPr>
                  <p:cNvPr id="65" name="TextBox 64">
                    <a:extLst>
                      <a:ext uri="{FF2B5EF4-FFF2-40B4-BE49-F238E27FC236}">
                        <a16:creationId xmlns:a16="http://schemas.microsoft.com/office/drawing/2014/main" id="{12B40BC7-D13E-AA41-9365-AC77AB318C5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10401" y="4410667"/>
                    <a:ext cx="389468" cy="546404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 r="-2307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6" name="TextBox 65">
                    <a:extLst>
                      <a:ext uri="{FF2B5EF4-FFF2-40B4-BE49-F238E27FC236}">
                        <a16:creationId xmlns:a16="http://schemas.microsoft.com/office/drawing/2014/main" id="{907E70A3-5DA6-4C49-8457-06E76580EA40}"/>
                      </a:ext>
                    </a:extLst>
                  </p:cNvPr>
                  <p:cNvSpPr txBox="1"/>
                  <p:nvPr/>
                </p:nvSpPr>
                <p:spPr>
                  <a:xfrm>
                    <a:off x="7659208" y="4410667"/>
                    <a:ext cx="389468" cy="54640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/>
                  </a:p>
                </p:txBody>
              </p:sp>
            </mc:Choice>
            <mc:Fallback xmlns="">
              <p:sp>
                <p:nvSpPr>
                  <p:cNvPr id="66" name="TextBox 65">
                    <a:extLst>
                      <a:ext uri="{FF2B5EF4-FFF2-40B4-BE49-F238E27FC236}">
                        <a16:creationId xmlns:a16="http://schemas.microsoft.com/office/drawing/2014/main" id="{907E70A3-5DA6-4C49-8457-06E76580EA4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59208" y="4410667"/>
                    <a:ext cx="389468" cy="546404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 r="-3076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7" name="TextBox 66">
                    <a:extLst>
                      <a:ext uri="{FF2B5EF4-FFF2-40B4-BE49-F238E27FC236}">
                        <a16:creationId xmlns:a16="http://schemas.microsoft.com/office/drawing/2014/main" id="{C40CED82-D660-AD41-BCFA-AD009641CFDB}"/>
                      </a:ext>
                    </a:extLst>
                  </p:cNvPr>
                  <p:cNvSpPr txBox="1"/>
                  <p:nvPr/>
                </p:nvSpPr>
                <p:spPr>
                  <a:xfrm>
                    <a:off x="8867498" y="4410512"/>
                    <a:ext cx="553003" cy="54640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/>
                  </a:p>
                </p:txBody>
              </p:sp>
            </mc:Choice>
            <mc:Fallback xmlns="">
              <p:sp>
                <p:nvSpPr>
                  <p:cNvPr id="67" name="TextBox 66">
                    <a:extLst>
                      <a:ext uri="{FF2B5EF4-FFF2-40B4-BE49-F238E27FC236}">
                        <a16:creationId xmlns:a16="http://schemas.microsoft.com/office/drawing/2014/main" id="{C40CED82-D660-AD41-BCFA-AD009641CFD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867498" y="4410512"/>
                    <a:ext cx="553003" cy="546403"/>
                  </a:xfrm>
                  <a:prstGeom prst="rect">
                    <a:avLst/>
                  </a:prstGeom>
                  <a:blipFill>
                    <a:blip r:embed="rId21"/>
                    <a:stretch>
                      <a:fillRect r="-4444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8" name="TextBox 67">
                    <a:extLst>
                      <a:ext uri="{FF2B5EF4-FFF2-40B4-BE49-F238E27FC236}">
                        <a16:creationId xmlns:a16="http://schemas.microsoft.com/office/drawing/2014/main" id="{83C7A5F4-EEA8-F34C-ABD1-D2C9F2842BA8}"/>
                      </a:ext>
                    </a:extLst>
                  </p:cNvPr>
                  <p:cNvSpPr txBox="1"/>
                  <p:nvPr/>
                </p:nvSpPr>
                <p:spPr>
                  <a:xfrm>
                    <a:off x="9548355" y="4406754"/>
                    <a:ext cx="621193" cy="54640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/>
                  </a:p>
                </p:txBody>
              </p:sp>
            </mc:Choice>
            <mc:Fallback xmlns="">
              <p:sp>
                <p:nvSpPr>
                  <p:cNvPr id="68" name="TextBox 67">
                    <a:extLst>
                      <a:ext uri="{FF2B5EF4-FFF2-40B4-BE49-F238E27FC236}">
                        <a16:creationId xmlns:a16="http://schemas.microsoft.com/office/drawing/2014/main" id="{83C7A5F4-EEA8-F34C-ABD1-D2C9F2842BA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548355" y="4406754"/>
                    <a:ext cx="621193" cy="546404"/>
                  </a:xfrm>
                  <a:prstGeom prst="rect">
                    <a:avLst/>
                  </a:prstGeom>
                  <a:blipFill>
                    <a:blip r:embed="rId22"/>
                    <a:stretch>
                      <a:fillRect r="-30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E4AF50FF-EDA3-784F-BBEE-BD3A5B5DD8F1}"/>
                </a:ext>
              </a:extLst>
            </p:cNvPr>
            <p:cNvGrpSpPr/>
            <p:nvPr/>
          </p:nvGrpSpPr>
          <p:grpSpPr>
            <a:xfrm>
              <a:off x="1752601" y="3796394"/>
              <a:ext cx="7315200" cy="2202040"/>
              <a:chOff x="3869268" y="3420695"/>
              <a:chExt cx="7315200" cy="220204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6A55C1EC-476E-764F-AF32-A246884950BE}"/>
                  </a:ext>
                </a:extLst>
              </p:cNvPr>
              <p:cNvGrpSpPr/>
              <p:nvPr/>
            </p:nvGrpSpPr>
            <p:grpSpPr>
              <a:xfrm>
                <a:off x="3869268" y="3420695"/>
                <a:ext cx="7315200" cy="2202040"/>
                <a:chOff x="3869268" y="3420695"/>
                <a:chExt cx="7315200" cy="2202040"/>
              </a:xfrm>
            </p:grpSpPr>
            <p:cxnSp>
              <p:nvCxnSpPr>
                <p:cNvPr id="43" name="Straight Arrow Connector 42">
                  <a:extLst>
                    <a:ext uri="{FF2B5EF4-FFF2-40B4-BE49-F238E27FC236}">
                      <a16:creationId xmlns:a16="http://schemas.microsoft.com/office/drawing/2014/main" id="{DEE65263-2562-2341-8D84-37376FA5B83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515567" y="3655176"/>
                  <a:ext cx="1668901" cy="0"/>
                </a:xfrm>
                <a:prstGeom prst="straightConnector1">
                  <a:avLst/>
                </a:prstGeom>
                <a:ln w="7620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Straight Arrow Connector 43">
                  <a:extLst>
                    <a:ext uri="{FF2B5EF4-FFF2-40B4-BE49-F238E27FC236}">
                      <a16:creationId xmlns:a16="http://schemas.microsoft.com/office/drawing/2014/main" id="{C43E583D-21D3-1D40-8130-3060A4A3289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869268" y="3655176"/>
                  <a:ext cx="2962712" cy="0"/>
                </a:xfrm>
                <a:prstGeom prst="straightConnector1">
                  <a:avLst/>
                </a:prstGeom>
                <a:ln w="7620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Straight Connector 44">
                  <a:extLst>
                    <a:ext uri="{FF2B5EF4-FFF2-40B4-BE49-F238E27FC236}">
                      <a16:creationId xmlns:a16="http://schemas.microsoft.com/office/drawing/2014/main" id="{7FFF835E-5F52-7046-8527-6C8F5EF3CC2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827167" y="3420695"/>
                  <a:ext cx="4813" cy="1565729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6" name="TextBox 45">
                      <a:extLst>
                        <a:ext uri="{FF2B5EF4-FFF2-40B4-BE49-F238E27FC236}">
                          <a16:creationId xmlns:a16="http://schemas.microsoft.com/office/drawing/2014/main" id="{D8E40A9F-5688-734E-AB57-3458CB874EA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632432" y="5076331"/>
                      <a:ext cx="389468" cy="54640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8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oMath>
                        </m:oMathPara>
                      </a14:m>
                      <a:endParaRPr lang="en-US" sz="800" dirty="0"/>
                    </a:p>
                  </p:txBody>
                </p:sp>
              </mc:Choice>
              <mc:Fallback xmlns="">
                <p:sp>
                  <p:nvSpPr>
                    <p:cNvPr id="46" name="TextBox 45">
                      <a:extLst>
                        <a:ext uri="{FF2B5EF4-FFF2-40B4-BE49-F238E27FC236}">
                          <a16:creationId xmlns:a16="http://schemas.microsoft.com/office/drawing/2014/main" id="{D8E40A9F-5688-734E-AB57-3458CB874EAE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632432" y="5076331"/>
                      <a:ext cx="389468" cy="546404"/>
                    </a:xfrm>
                    <a:prstGeom prst="rect">
                      <a:avLst/>
                    </a:prstGeom>
                    <a:blipFill>
                      <a:blip r:embed="rId23"/>
                      <a:stretch>
                        <a:fillRect r="-769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47" name="Straight Connector 46">
                  <a:extLst>
                    <a:ext uri="{FF2B5EF4-FFF2-40B4-BE49-F238E27FC236}">
                      <a16:creationId xmlns:a16="http://schemas.microsoft.com/office/drawing/2014/main" id="{F47154EC-5525-1C46-A3BB-FED4AD1F6CC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515567" y="3420695"/>
                  <a:ext cx="4813" cy="1565729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8" name="TextBox 47">
                      <a:extLst>
                        <a:ext uri="{FF2B5EF4-FFF2-40B4-BE49-F238E27FC236}">
                          <a16:creationId xmlns:a16="http://schemas.microsoft.com/office/drawing/2014/main" id="{778715D6-F4D4-8944-8983-A19D34AD4E6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320832" y="5076331"/>
                      <a:ext cx="389468" cy="54640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8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oMath>
                        </m:oMathPara>
                      </a14:m>
                      <a:endParaRPr lang="en-US" sz="800" dirty="0"/>
                    </a:p>
                  </p:txBody>
                </p:sp>
              </mc:Choice>
              <mc:Fallback xmlns="">
                <p:sp>
                  <p:nvSpPr>
                    <p:cNvPr id="48" name="TextBox 47">
                      <a:extLst>
                        <a:ext uri="{FF2B5EF4-FFF2-40B4-BE49-F238E27FC236}">
                          <a16:creationId xmlns:a16="http://schemas.microsoft.com/office/drawing/2014/main" id="{778715D6-F4D4-8944-8983-A19D34AD4E68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320832" y="5076331"/>
                      <a:ext cx="389468" cy="546404"/>
                    </a:xfrm>
                    <a:prstGeom prst="rect">
                      <a:avLst/>
                    </a:prstGeom>
                    <a:blipFill>
                      <a:blip r:embed="rId24"/>
                      <a:stretch>
                        <a:fillRect r="-769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9D2ED3F6-77D7-6C4A-AAA0-F08843A3595D}"/>
                  </a:ext>
                </a:extLst>
              </p:cNvPr>
              <p:cNvCxnSpPr/>
              <p:nvPr/>
            </p:nvCxnSpPr>
            <p:spPr>
              <a:xfrm>
                <a:off x="6827167" y="3655176"/>
                <a:ext cx="2688400" cy="0"/>
              </a:xfrm>
              <a:prstGeom prst="line">
                <a:avLst/>
              </a:prstGeom>
              <a:ln w="762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CCEAB01-8890-8146-B473-9E5EF0113526}"/>
                </a:ext>
              </a:extLst>
            </p:cNvPr>
            <p:cNvSpPr txBox="1"/>
            <p:nvPr/>
          </p:nvSpPr>
          <p:spPr>
            <a:xfrm>
              <a:off x="5500509" y="3367233"/>
              <a:ext cx="1533507" cy="5464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accent6"/>
                  </a:solidFill>
                </a:rPr>
                <a:t>Predict +1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98B769A-7287-8540-B517-A2430B5B2C73}"/>
                </a:ext>
              </a:extLst>
            </p:cNvPr>
            <p:cNvSpPr txBox="1"/>
            <p:nvPr/>
          </p:nvSpPr>
          <p:spPr>
            <a:xfrm>
              <a:off x="3217606" y="3367233"/>
              <a:ext cx="1484721" cy="5464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rgbClr val="FF0000"/>
                  </a:solidFill>
                </a:rPr>
                <a:t>Predict -1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AACF513D-1E86-6A4B-B482-CB332B57528B}"/>
                </a:ext>
              </a:extLst>
            </p:cNvPr>
            <p:cNvSpPr txBox="1"/>
            <p:nvPr/>
          </p:nvSpPr>
          <p:spPr>
            <a:xfrm>
              <a:off x="7480375" y="3367233"/>
              <a:ext cx="1484721" cy="5464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rgbClr val="FF0000"/>
                  </a:solidFill>
                </a:rPr>
                <a:t>Predict -1</a:t>
              </a: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E656BE32-A305-1C4F-B5A2-2677F364E72A}"/>
              </a:ext>
            </a:extLst>
          </p:cNvPr>
          <p:cNvGrpSpPr/>
          <p:nvPr/>
        </p:nvGrpSpPr>
        <p:grpSpPr>
          <a:xfrm>
            <a:off x="7712547" y="5447078"/>
            <a:ext cx="1671694" cy="1112218"/>
            <a:chOff x="7717374" y="4558305"/>
            <a:chExt cx="2025994" cy="1317958"/>
          </a:xfrm>
        </p:grpSpPr>
        <p:sp>
          <p:nvSpPr>
            <p:cNvPr id="70" name="Freeform 69">
              <a:extLst>
                <a:ext uri="{FF2B5EF4-FFF2-40B4-BE49-F238E27FC236}">
                  <a16:creationId xmlns:a16="http://schemas.microsoft.com/office/drawing/2014/main" id="{2D4FB639-49F8-3D42-954F-94AFB185DBCB}"/>
                </a:ext>
              </a:extLst>
            </p:cNvPr>
            <p:cNvSpPr/>
            <p:nvPr/>
          </p:nvSpPr>
          <p:spPr>
            <a:xfrm>
              <a:off x="7717374" y="4558305"/>
              <a:ext cx="1247770" cy="1317958"/>
            </a:xfrm>
            <a:custGeom>
              <a:avLst/>
              <a:gdLst>
                <a:gd name="connsiteX0" fmla="*/ 10886 w 2155372"/>
                <a:gd name="connsiteY0" fmla="*/ 0 h 2492829"/>
                <a:gd name="connsiteX1" fmla="*/ 2155372 w 2155372"/>
                <a:gd name="connsiteY1" fmla="*/ 0 h 2492829"/>
                <a:gd name="connsiteX2" fmla="*/ 1077686 w 2155372"/>
                <a:gd name="connsiteY2" fmla="*/ 2492829 h 2492829"/>
                <a:gd name="connsiteX3" fmla="*/ 0 w 2155372"/>
                <a:gd name="connsiteY3" fmla="*/ 2035629 h 2492829"/>
                <a:gd name="connsiteX4" fmla="*/ 10886 w 2155372"/>
                <a:gd name="connsiteY4" fmla="*/ 0 h 2492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55372" h="2492829">
                  <a:moveTo>
                    <a:pt x="10886" y="0"/>
                  </a:moveTo>
                  <a:lnTo>
                    <a:pt x="2155372" y="0"/>
                  </a:lnTo>
                  <a:lnTo>
                    <a:pt x="1077686" y="2492829"/>
                  </a:lnTo>
                  <a:lnTo>
                    <a:pt x="0" y="2035629"/>
                  </a:lnTo>
                  <a:cubicBezTo>
                    <a:pt x="3629" y="1357086"/>
                    <a:pt x="7257" y="678543"/>
                    <a:pt x="1088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 err="1">
                  <a:solidFill>
                    <a:schemeClr val="tx1"/>
                  </a:solidFill>
                </a:rPr>
                <a:t>Predcit</a:t>
              </a:r>
              <a:r>
                <a:rPr lang="en-US" sz="800" dirty="0">
                  <a:solidFill>
                    <a:schemeClr val="tx1"/>
                  </a:solidFill>
                </a:rPr>
                <a:t> +1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08778A34-D57B-DC47-9796-696A33EE1F2D}"/>
                </a:ext>
              </a:extLst>
            </p:cNvPr>
            <p:cNvSpPr txBox="1"/>
            <p:nvPr/>
          </p:nvSpPr>
          <p:spPr>
            <a:xfrm>
              <a:off x="8864930" y="5078783"/>
              <a:ext cx="878438" cy="5716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/>
                <a:t>Predict -1</a:t>
              </a:r>
            </a:p>
          </p:txBody>
        </p:sp>
      </p:grpSp>
      <p:pic>
        <p:nvPicPr>
          <p:cNvPr id="72" name="Picture 71">
            <a:extLst>
              <a:ext uri="{FF2B5EF4-FFF2-40B4-BE49-F238E27FC236}">
                <a16:creationId xmlns:a16="http://schemas.microsoft.com/office/drawing/2014/main" id="{EC6463C3-0A14-924F-84E7-7434BC185553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4533" y="5296164"/>
            <a:ext cx="1349656" cy="1369504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DE4FA2FB-74C0-754B-93DE-3313095ABEC8}"/>
              </a:ext>
            </a:extLst>
          </p:cNvPr>
          <p:cNvSpPr txBox="1"/>
          <p:nvPr/>
        </p:nvSpPr>
        <p:spPr>
          <a:xfrm>
            <a:off x="605935" y="4804168"/>
            <a:ext cx="1614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 Positive Rays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493662ED-85A2-A647-9D12-12584AA5037A}"/>
              </a:ext>
            </a:extLst>
          </p:cNvPr>
          <p:cNvSpPr txBox="1"/>
          <p:nvPr/>
        </p:nvSpPr>
        <p:spPr>
          <a:xfrm>
            <a:off x="4077981" y="4804168"/>
            <a:ext cx="19945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 Positive Intervals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AAF5E66C-EE20-7548-9A4B-64A185EA75CB}"/>
              </a:ext>
            </a:extLst>
          </p:cNvPr>
          <p:cNvSpPr txBox="1"/>
          <p:nvPr/>
        </p:nvSpPr>
        <p:spPr>
          <a:xfrm>
            <a:off x="7497837" y="4804168"/>
            <a:ext cx="1528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3. Convex Sets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0BBC66FC-B882-5740-9F3F-F1385F3EB66D}"/>
              </a:ext>
            </a:extLst>
          </p:cNvPr>
          <p:cNvSpPr txBox="1"/>
          <p:nvPr/>
        </p:nvSpPr>
        <p:spPr>
          <a:xfrm>
            <a:off x="10119117" y="4803742"/>
            <a:ext cx="1832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4. 2-D Perceptron</a:t>
            </a:r>
          </a:p>
        </p:txBody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id="{D4027D34-1E95-B448-BCF0-01830C0B97FF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504331" y="1477328"/>
            <a:ext cx="5458649" cy="136950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BB27047-1666-B5E1-A693-5C44F362A67F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579340" y="1477328"/>
            <a:ext cx="5705289" cy="220972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07360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3" grpId="0"/>
      <p:bldP spid="74" grpId="0"/>
      <p:bldP spid="75" grpId="0"/>
      <p:bldP spid="76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547FB2-FAAC-8446-908F-2CBC62F0BE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F4BBB5-AC7D-6249-91BE-6544CAE4B1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352C49-8860-DB4A-9788-F7CC23E33D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4331" y="1477328"/>
            <a:ext cx="5458649" cy="1369504"/>
          </a:xfrm>
          <a:prstGeom prst="rect">
            <a:avLst/>
          </a:prstGeom>
          <a:ln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Content Placeholder 6">
                <a:extLst>
                  <a:ext uri="{FF2B5EF4-FFF2-40B4-BE49-F238E27FC236}">
                    <a16:creationId xmlns:a16="http://schemas.microsoft.com/office/drawing/2014/main" id="{56A4DC39-AD03-F248-B2DE-CF7F6E4CC61A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1060369" y="4164204"/>
              <a:ext cx="11573171" cy="22860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687100">
                      <a:extLst>
                        <a:ext uri="{9D8B030D-6E8A-4147-A177-3AD203B41FA5}">
                          <a16:colId xmlns:a16="http://schemas.microsoft.com/office/drawing/2014/main" val="122569488"/>
                        </a:ext>
                      </a:extLst>
                    </a:gridCol>
                    <a:gridCol w="1002845">
                      <a:extLst>
                        <a:ext uri="{9D8B030D-6E8A-4147-A177-3AD203B41FA5}">
                          <a16:colId xmlns:a16="http://schemas.microsoft.com/office/drawing/2014/main" val="656484145"/>
                        </a:ext>
                      </a:extLst>
                    </a:gridCol>
                    <a:gridCol w="847474">
                      <a:extLst>
                        <a:ext uri="{9D8B030D-6E8A-4147-A177-3AD203B41FA5}">
                          <a16:colId xmlns:a16="http://schemas.microsoft.com/office/drawing/2014/main" val="486031089"/>
                        </a:ext>
                      </a:extLst>
                    </a:gridCol>
                    <a:gridCol w="974595">
                      <a:extLst>
                        <a:ext uri="{9D8B030D-6E8A-4147-A177-3AD203B41FA5}">
                          <a16:colId xmlns:a16="http://schemas.microsoft.com/office/drawing/2014/main" val="676008107"/>
                        </a:ext>
                      </a:extLst>
                    </a:gridCol>
                    <a:gridCol w="932222">
                      <a:extLst>
                        <a:ext uri="{9D8B030D-6E8A-4147-A177-3AD203B41FA5}">
                          <a16:colId xmlns:a16="http://schemas.microsoft.com/office/drawing/2014/main" val="2840544668"/>
                        </a:ext>
                      </a:extLst>
                    </a:gridCol>
                    <a:gridCol w="1045218">
                      <a:extLst>
                        <a:ext uri="{9D8B030D-6E8A-4147-A177-3AD203B41FA5}">
                          <a16:colId xmlns:a16="http://schemas.microsoft.com/office/drawing/2014/main" val="4113077336"/>
                        </a:ext>
                      </a:extLst>
                    </a:gridCol>
                    <a:gridCol w="2118506">
                      <a:extLst>
                        <a:ext uri="{9D8B030D-6E8A-4147-A177-3AD203B41FA5}">
                          <a16:colId xmlns:a16="http://schemas.microsoft.com/office/drawing/2014/main" val="3369366584"/>
                        </a:ext>
                      </a:extLst>
                    </a:gridCol>
                    <a:gridCol w="1965211">
                      <a:extLst>
                        <a:ext uri="{9D8B030D-6E8A-4147-A177-3AD203B41FA5}">
                          <a16:colId xmlns:a16="http://schemas.microsoft.com/office/drawing/2014/main" val="80140418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N=1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N=2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N=3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N=4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N=5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Break Points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VC Dimension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79448680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Positive Rays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3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4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5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6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240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=2,3,4,…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324892335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Positive Intervals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240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=3,4,5,…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90696581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Convex Sets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32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None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238738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2D Perceptron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?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240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=4,5,6,…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844794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Content Placeholder 6">
                <a:extLst>
                  <a:ext uri="{FF2B5EF4-FFF2-40B4-BE49-F238E27FC236}">
                    <a16:creationId xmlns:a16="http://schemas.microsoft.com/office/drawing/2014/main" id="{56A4DC39-AD03-F248-B2DE-CF7F6E4CC61A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345526248"/>
                  </p:ext>
                </p:extLst>
              </p:nvPr>
            </p:nvGraphicFramePr>
            <p:xfrm>
              <a:off x="1060369" y="4164204"/>
              <a:ext cx="11573171" cy="22860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687100">
                      <a:extLst>
                        <a:ext uri="{9D8B030D-6E8A-4147-A177-3AD203B41FA5}">
                          <a16:colId xmlns:a16="http://schemas.microsoft.com/office/drawing/2014/main" val="122569488"/>
                        </a:ext>
                      </a:extLst>
                    </a:gridCol>
                    <a:gridCol w="1002845">
                      <a:extLst>
                        <a:ext uri="{9D8B030D-6E8A-4147-A177-3AD203B41FA5}">
                          <a16:colId xmlns:a16="http://schemas.microsoft.com/office/drawing/2014/main" val="656484145"/>
                        </a:ext>
                      </a:extLst>
                    </a:gridCol>
                    <a:gridCol w="847474">
                      <a:extLst>
                        <a:ext uri="{9D8B030D-6E8A-4147-A177-3AD203B41FA5}">
                          <a16:colId xmlns:a16="http://schemas.microsoft.com/office/drawing/2014/main" val="486031089"/>
                        </a:ext>
                      </a:extLst>
                    </a:gridCol>
                    <a:gridCol w="974595">
                      <a:extLst>
                        <a:ext uri="{9D8B030D-6E8A-4147-A177-3AD203B41FA5}">
                          <a16:colId xmlns:a16="http://schemas.microsoft.com/office/drawing/2014/main" val="676008107"/>
                        </a:ext>
                      </a:extLst>
                    </a:gridCol>
                    <a:gridCol w="932222">
                      <a:extLst>
                        <a:ext uri="{9D8B030D-6E8A-4147-A177-3AD203B41FA5}">
                          <a16:colId xmlns:a16="http://schemas.microsoft.com/office/drawing/2014/main" val="2840544668"/>
                        </a:ext>
                      </a:extLst>
                    </a:gridCol>
                    <a:gridCol w="1045218">
                      <a:extLst>
                        <a:ext uri="{9D8B030D-6E8A-4147-A177-3AD203B41FA5}">
                          <a16:colId xmlns:a16="http://schemas.microsoft.com/office/drawing/2014/main" val="4113077336"/>
                        </a:ext>
                      </a:extLst>
                    </a:gridCol>
                    <a:gridCol w="2118506">
                      <a:extLst>
                        <a:ext uri="{9D8B030D-6E8A-4147-A177-3AD203B41FA5}">
                          <a16:colId xmlns:a16="http://schemas.microsoft.com/office/drawing/2014/main" val="3369366584"/>
                        </a:ext>
                      </a:extLst>
                    </a:gridCol>
                    <a:gridCol w="1965211">
                      <a:extLst>
                        <a:ext uri="{9D8B030D-6E8A-4147-A177-3AD203B41FA5}">
                          <a16:colId xmlns:a16="http://schemas.microsoft.com/office/drawing/2014/main" val="801404183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N=1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N=2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N=3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N=4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N=5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Break Points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VC Dimension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794486808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Positive Rays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3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4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5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6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4"/>
                          <a:stretch>
                            <a:fillRect l="-353293" t="-108333" r="-93413" b="-33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3248923356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Positive Intervals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353293" t="-202703" r="-93413" b="-2243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90696581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Convex Sets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32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None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488387" t="-311111" r="-645" b="-13055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23873801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2D Perceptron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?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353293" t="-411111" r="-93413" b="-30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844794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DFDCCC1A-72D2-4C43-B42C-5C965518CB3F}"/>
                  </a:ext>
                </a:extLst>
              </p:cNvPr>
              <p:cNvSpPr/>
              <p:nvPr/>
            </p:nvSpPr>
            <p:spPr>
              <a:xfrm>
                <a:off x="5750784" y="3732272"/>
                <a:ext cx="96205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𝒎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𝑯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𝑵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DFDCCC1A-72D2-4C43-B42C-5C965518CB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0784" y="3732272"/>
                <a:ext cx="962058" cy="369332"/>
              </a:xfrm>
              <a:prstGeom prst="rect">
                <a:avLst/>
              </a:prstGeom>
              <a:blipFill>
                <a:blip r:embed="rId5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8B383A7F-BA21-2440-88BE-246891F22059}"/>
                  </a:ext>
                </a:extLst>
              </p:cNvPr>
              <p:cNvSpPr/>
              <p:nvPr/>
            </p:nvSpPr>
            <p:spPr>
              <a:xfrm>
                <a:off x="98311" y="4101604"/>
                <a:ext cx="96205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𝒎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𝑯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𝑵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8B383A7F-BA21-2440-88BE-246891F220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11" y="4101604"/>
                <a:ext cx="962058" cy="369332"/>
              </a:xfrm>
              <a:prstGeom prst="rect">
                <a:avLst/>
              </a:prstGeom>
              <a:blipFill>
                <a:blip r:embed="rId6"/>
                <a:stretch>
                  <a:fillRect b="-17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1EF9815A-A3FA-304D-917E-93D392EC508A}"/>
                  </a:ext>
                </a:extLst>
              </p:cNvPr>
              <p:cNvSpPr/>
              <p:nvPr/>
            </p:nvSpPr>
            <p:spPr>
              <a:xfrm>
                <a:off x="98311" y="4672267"/>
                <a:ext cx="82586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1EF9815A-A3FA-304D-917E-93D392EC50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11" y="4672267"/>
                <a:ext cx="825867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736BFA4-8BBE-E249-A700-7E862CED9134}"/>
                  </a:ext>
                </a:extLst>
              </p:cNvPr>
              <p:cNvSpPr/>
              <p:nvPr/>
            </p:nvSpPr>
            <p:spPr>
              <a:xfrm>
                <a:off x="-420453" y="5102382"/>
                <a:ext cx="144289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p>
                              <m:r>
                                <a:rPr lang="en-US" sz="1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1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1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num>
                        <m:den>
                          <m:r>
                            <a:rPr lang="en-US" sz="1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1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sz="12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736BFA4-8BBE-E249-A700-7E862CED91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20453" y="5102382"/>
                <a:ext cx="1442896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366548AA-3ABF-384E-8199-0ACAA11696CD}"/>
                  </a:ext>
                </a:extLst>
              </p:cNvPr>
              <p:cNvSpPr/>
              <p:nvPr/>
            </p:nvSpPr>
            <p:spPr>
              <a:xfrm>
                <a:off x="-147292" y="5673045"/>
                <a:ext cx="91044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1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p>
                      </m:sSup>
                    </m:oMath>
                  </m:oMathPara>
                </a14:m>
                <a:endParaRPr lang="en-US" sz="1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366548AA-3ABF-384E-8199-0ACAA11696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47292" y="5673045"/>
                <a:ext cx="910442" cy="30777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07774034-B75B-5646-AE89-4758BF1FBC4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9340" y="1477328"/>
            <a:ext cx="5705289" cy="220972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75029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547FB2-FAAC-8446-908F-2CBC62F0BE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F4BBB5-AC7D-6249-91BE-6544CAE4B1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Content Placeholder 6">
                <a:extLst>
                  <a:ext uri="{FF2B5EF4-FFF2-40B4-BE49-F238E27FC236}">
                    <a16:creationId xmlns:a16="http://schemas.microsoft.com/office/drawing/2014/main" id="{56A4DC39-AD03-F248-B2DE-CF7F6E4CC61A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1060369" y="4164204"/>
              <a:ext cx="11573171" cy="22860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687100">
                      <a:extLst>
                        <a:ext uri="{9D8B030D-6E8A-4147-A177-3AD203B41FA5}">
                          <a16:colId xmlns:a16="http://schemas.microsoft.com/office/drawing/2014/main" val="122569488"/>
                        </a:ext>
                      </a:extLst>
                    </a:gridCol>
                    <a:gridCol w="1002845">
                      <a:extLst>
                        <a:ext uri="{9D8B030D-6E8A-4147-A177-3AD203B41FA5}">
                          <a16:colId xmlns:a16="http://schemas.microsoft.com/office/drawing/2014/main" val="656484145"/>
                        </a:ext>
                      </a:extLst>
                    </a:gridCol>
                    <a:gridCol w="847474">
                      <a:extLst>
                        <a:ext uri="{9D8B030D-6E8A-4147-A177-3AD203B41FA5}">
                          <a16:colId xmlns:a16="http://schemas.microsoft.com/office/drawing/2014/main" val="486031089"/>
                        </a:ext>
                      </a:extLst>
                    </a:gridCol>
                    <a:gridCol w="974595">
                      <a:extLst>
                        <a:ext uri="{9D8B030D-6E8A-4147-A177-3AD203B41FA5}">
                          <a16:colId xmlns:a16="http://schemas.microsoft.com/office/drawing/2014/main" val="676008107"/>
                        </a:ext>
                      </a:extLst>
                    </a:gridCol>
                    <a:gridCol w="932222">
                      <a:extLst>
                        <a:ext uri="{9D8B030D-6E8A-4147-A177-3AD203B41FA5}">
                          <a16:colId xmlns:a16="http://schemas.microsoft.com/office/drawing/2014/main" val="2840544668"/>
                        </a:ext>
                      </a:extLst>
                    </a:gridCol>
                    <a:gridCol w="1045218">
                      <a:extLst>
                        <a:ext uri="{9D8B030D-6E8A-4147-A177-3AD203B41FA5}">
                          <a16:colId xmlns:a16="http://schemas.microsoft.com/office/drawing/2014/main" val="4113077336"/>
                        </a:ext>
                      </a:extLst>
                    </a:gridCol>
                    <a:gridCol w="2118506">
                      <a:extLst>
                        <a:ext uri="{9D8B030D-6E8A-4147-A177-3AD203B41FA5}">
                          <a16:colId xmlns:a16="http://schemas.microsoft.com/office/drawing/2014/main" val="3369366584"/>
                        </a:ext>
                      </a:extLst>
                    </a:gridCol>
                    <a:gridCol w="1965211">
                      <a:extLst>
                        <a:ext uri="{9D8B030D-6E8A-4147-A177-3AD203B41FA5}">
                          <a16:colId xmlns:a16="http://schemas.microsoft.com/office/drawing/2014/main" val="80140418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N=1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N=2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N=3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N=4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N=5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Break Points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VC Dimension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79448680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Positive Rays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2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3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4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6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=2,3,4,…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324892335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Positive Intervals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90696581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Convex Sets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238738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2D Perceptron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844794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Content Placeholder 6">
                <a:extLst>
                  <a:ext uri="{FF2B5EF4-FFF2-40B4-BE49-F238E27FC236}">
                    <a16:creationId xmlns:a16="http://schemas.microsoft.com/office/drawing/2014/main" id="{56A4DC39-AD03-F248-B2DE-CF7F6E4CC61A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375419187"/>
                  </p:ext>
                </p:extLst>
              </p:nvPr>
            </p:nvGraphicFramePr>
            <p:xfrm>
              <a:off x="1060369" y="4164204"/>
              <a:ext cx="11573171" cy="22860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687100">
                      <a:extLst>
                        <a:ext uri="{9D8B030D-6E8A-4147-A177-3AD203B41FA5}">
                          <a16:colId xmlns:a16="http://schemas.microsoft.com/office/drawing/2014/main" val="122569488"/>
                        </a:ext>
                      </a:extLst>
                    </a:gridCol>
                    <a:gridCol w="1002845">
                      <a:extLst>
                        <a:ext uri="{9D8B030D-6E8A-4147-A177-3AD203B41FA5}">
                          <a16:colId xmlns:a16="http://schemas.microsoft.com/office/drawing/2014/main" val="656484145"/>
                        </a:ext>
                      </a:extLst>
                    </a:gridCol>
                    <a:gridCol w="847474">
                      <a:extLst>
                        <a:ext uri="{9D8B030D-6E8A-4147-A177-3AD203B41FA5}">
                          <a16:colId xmlns:a16="http://schemas.microsoft.com/office/drawing/2014/main" val="486031089"/>
                        </a:ext>
                      </a:extLst>
                    </a:gridCol>
                    <a:gridCol w="974595">
                      <a:extLst>
                        <a:ext uri="{9D8B030D-6E8A-4147-A177-3AD203B41FA5}">
                          <a16:colId xmlns:a16="http://schemas.microsoft.com/office/drawing/2014/main" val="676008107"/>
                        </a:ext>
                      </a:extLst>
                    </a:gridCol>
                    <a:gridCol w="932222">
                      <a:extLst>
                        <a:ext uri="{9D8B030D-6E8A-4147-A177-3AD203B41FA5}">
                          <a16:colId xmlns:a16="http://schemas.microsoft.com/office/drawing/2014/main" val="2840544668"/>
                        </a:ext>
                      </a:extLst>
                    </a:gridCol>
                    <a:gridCol w="1045218">
                      <a:extLst>
                        <a:ext uri="{9D8B030D-6E8A-4147-A177-3AD203B41FA5}">
                          <a16:colId xmlns:a16="http://schemas.microsoft.com/office/drawing/2014/main" val="4113077336"/>
                        </a:ext>
                      </a:extLst>
                    </a:gridCol>
                    <a:gridCol w="2118506">
                      <a:extLst>
                        <a:ext uri="{9D8B030D-6E8A-4147-A177-3AD203B41FA5}">
                          <a16:colId xmlns:a16="http://schemas.microsoft.com/office/drawing/2014/main" val="3369366584"/>
                        </a:ext>
                      </a:extLst>
                    </a:gridCol>
                    <a:gridCol w="1965211">
                      <a:extLst>
                        <a:ext uri="{9D8B030D-6E8A-4147-A177-3AD203B41FA5}">
                          <a16:colId xmlns:a16="http://schemas.microsoft.com/office/drawing/2014/main" val="801404183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N=1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N=2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N=3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N=4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N=5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Break Points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VC Dimension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794486808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Positive Rays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2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3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4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6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353293" t="-108333" r="-93413" b="-33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3248923356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Positive Intervals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90696581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Convex Sets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88387" t="-311111" r="-645" b="-13055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23873801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2D Perceptron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844794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DFDCCC1A-72D2-4C43-B42C-5C965518CB3F}"/>
                  </a:ext>
                </a:extLst>
              </p:cNvPr>
              <p:cNvSpPr/>
              <p:nvPr/>
            </p:nvSpPr>
            <p:spPr>
              <a:xfrm>
                <a:off x="5750784" y="3732272"/>
                <a:ext cx="96205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𝒎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𝑯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𝑵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DFDCCC1A-72D2-4C43-B42C-5C965518CB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0784" y="3732272"/>
                <a:ext cx="962058" cy="369332"/>
              </a:xfrm>
              <a:prstGeom prst="rect">
                <a:avLst/>
              </a:prstGeom>
              <a:blipFill>
                <a:blip r:embed="rId5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10BC24BD-EE88-7646-93FC-07D088E538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04331" y="1477328"/>
            <a:ext cx="5458649" cy="136950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06ECE8E-3409-8A4F-97A9-0DE04B8BB3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9340" y="1477328"/>
            <a:ext cx="5705289" cy="2209728"/>
          </a:xfrm>
          <a:prstGeom prst="rect">
            <a:avLst/>
          </a:prstGeom>
          <a:ln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8D90E54-27A1-D144-9F77-5DFE090A94D3}"/>
                  </a:ext>
                </a:extLst>
              </p:cNvPr>
              <p:cNvSpPr/>
              <p:nvPr/>
            </p:nvSpPr>
            <p:spPr>
              <a:xfrm>
                <a:off x="98311" y="4101604"/>
                <a:ext cx="96205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𝒎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𝑯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𝑵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8D90E54-27A1-D144-9F77-5DFE090A94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11" y="4101604"/>
                <a:ext cx="962058" cy="369332"/>
              </a:xfrm>
              <a:prstGeom prst="rect">
                <a:avLst/>
              </a:prstGeom>
              <a:blipFill>
                <a:blip r:embed="rId8"/>
                <a:stretch>
                  <a:fillRect b="-17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B2DC90A-6438-7E4B-802C-C33BAF1A29BE}"/>
                  </a:ext>
                </a:extLst>
              </p:cNvPr>
              <p:cNvSpPr/>
              <p:nvPr/>
            </p:nvSpPr>
            <p:spPr>
              <a:xfrm>
                <a:off x="98311" y="4672267"/>
                <a:ext cx="82586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B2DC90A-6438-7E4B-802C-C33BAF1A29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11" y="4672267"/>
                <a:ext cx="825867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5391C850-8CB8-DB45-BA70-9D7B9348C6BA}"/>
                  </a:ext>
                </a:extLst>
              </p:cNvPr>
              <p:cNvSpPr/>
              <p:nvPr/>
            </p:nvSpPr>
            <p:spPr>
              <a:xfrm>
                <a:off x="-420453" y="5102382"/>
                <a:ext cx="144289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p>
                              <m:r>
                                <a:rPr lang="en-US" sz="1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1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1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num>
                        <m:den>
                          <m:r>
                            <a:rPr lang="en-US" sz="1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1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sz="12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5391C850-8CB8-DB45-BA70-9D7B9348C6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20453" y="5102382"/>
                <a:ext cx="1442896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750A66DA-683E-4749-9DC5-F6969844C3B8}"/>
                  </a:ext>
                </a:extLst>
              </p:cNvPr>
              <p:cNvSpPr/>
              <p:nvPr/>
            </p:nvSpPr>
            <p:spPr>
              <a:xfrm>
                <a:off x="-147292" y="5673045"/>
                <a:ext cx="91044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1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p>
                      </m:sSup>
                    </m:oMath>
                  </m:oMathPara>
                </a14:m>
                <a:endParaRPr lang="en-US" sz="1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750A66DA-683E-4749-9DC5-F6969844C3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47292" y="5673045"/>
                <a:ext cx="910442" cy="3077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671140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F5566-6C59-A44E-9CF3-B1916F8F4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23A750-DE57-4C48-BE4B-4453568059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14711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547FB2-FAAC-8446-908F-2CBC62F0BE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F4BBB5-AC7D-6249-91BE-6544CAE4B1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Content Placeholder 6">
                <a:extLst>
                  <a:ext uri="{FF2B5EF4-FFF2-40B4-BE49-F238E27FC236}">
                    <a16:creationId xmlns:a16="http://schemas.microsoft.com/office/drawing/2014/main" id="{56A4DC39-AD03-F248-B2DE-CF7F6E4CC61A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1060369" y="4164204"/>
              <a:ext cx="11573171" cy="22860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687100">
                      <a:extLst>
                        <a:ext uri="{9D8B030D-6E8A-4147-A177-3AD203B41FA5}">
                          <a16:colId xmlns:a16="http://schemas.microsoft.com/office/drawing/2014/main" val="122569488"/>
                        </a:ext>
                      </a:extLst>
                    </a:gridCol>
                    <a:gridCol w="1002845">
                      <a:extLst>
                        <a:ext uri="{9D8B030D-6E8A-4147-A177-3AD203B41FA5}">
                          <a16:colId xmlns:a16="http://schemas.microsoft.com/office/drawing/2014/main" val="656484145"/>
                        </a:ext>
                      </a:extLst>
                    </a:gridCol>
                    <a:gridCol w="847474">
                      <a:extLst>
                        <a:ext uri="{9D8B030D-6E8A-4147-A177-3AD203B41FA5}">
                          <a16:colId xmlns:a16="http://schemas.microsoft.com/office/drawing/2014/main" val="486031089"/>
                        </a:ext>
                      </a:extLst>
                    </a:gridCol>
                    <a:gridCol w="974595">
                      <a:extLst>
                        <a:ext uri="{9D8B030D-6E8A-4147-A177-3AD203B41FA5}">
                          <a16:colId xmlns:a16="http://schemas.microsoft.com/office/drawing/2014/main" val="676008107"/>
                        </a:ext>
                      </a:extLst>
                    </a:gridCol>
                    <a:gridCol w="932222">
                      <a:extLst>
                        <a:ext uri="{9D8B030D-6E8A-4147-A177-3AD203B41FA5}">
                          <a16:colId xmlns:a16="http://schemas.microsoft.com/office/drawing/2014/main" val="2840544668"/>
                        </a:ext>
                      </a:extLst>
                    </a:gridCol>
                    <a:gridCol w="1045218">
                      <a:extLst>
                        <a:ext uri="{9D8B030D-6E8A-4147-A177-3AD203B41FA5}">
                          <a16:colId xmlns:a16="http://schemas.microsoft.com/office/drawing/2014/main" val="4113077336"/>
                        </a:ext>
                      </a:extLst>
                    </a:gridCol>
                    <a:gridCol w="2118506">
                      <a:extLst>
                        <a:ext uri="{9D8B030D-6E8A-4147-A177-3AD203B41FA5}">
                          <a16:colId xmlns:a16="http://schemas.microsoft.com/office/drawing/2014/main" val="3369366584"/>
                        </a:ext>
                      </a:extLst>
                    </a:gridCol>
                    <a:gridCol w="1965211">
                      <a:extLst>
                        <a:ext uri="{9D8B030D-6E8A-4147-A177-3AD203B41FA5}">
                          <a16:colId xmlns:a16="http://schemas.microsoft.com/office/drawing/2014/main" val="80140418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N=1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N=2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N=3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N=4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N=5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Break Points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VC Dimension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79448680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Positive Rays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2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3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4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6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=2,3,4,…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324892335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Positive Intervals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=3,4,5,…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90696581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Convex Sets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32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None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238738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2D Perceptron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?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=4,5,6,…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844794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Content Placeholder 6">
                <a:extLst>
                  <a:ext uri="{FF2B5EF4-FFF2-40B4-BE49-F238E27FC236}">
                    <a16:creationId xmlns:a16="http://schemas.microsoft.com/office/drawing/2014/main" id="{56A4DC39-AD03-F248-B2DE-CF7F6E4CC61A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1060369" y="4164204"/>
              <a:ext cx="11573171" cy="22860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687100">
                      <a:extLst>
                        <a:ext uri="{9D8B030D-6E8A-4147-A177-3AD203B41FA5}">
                          <a16:colId xmlns:a16="http://schemas.microsoft.com/office/drawing/2014/main" val="122569488"/>
                        </a:ext>
                      </a:extLst>
                    </a:gridCol>
                    <a:gridCol w="1002845">
                      <a:extLst>
                        <a:ext uri="{9D8B030D-6E8A-4147-A177-3AD203B41FA5}">
                          <a16:colId xmlns:a16="http://schemas.microsoft.com/office/drawing/2014/main" val="656484145"/>
                        </a:ext>
                      </a:extLst>
                    </a:gridCol>
                    <a:gridCol w="847474">
                      <a:extLst>
                        <a:ext uri="{9D8B030D-6E8A-4147-A177-3AD203B41FA5}">
                          <a16:colId xmlns:a16="http://schemas.microsoft.com/office/drawing/2014/main" val="486031089"/>
                        </a:ext>
                      </a:extLst>
                    </a:gridCol>
                    <a:gridCol w="974595">
                      <a:extLst>
                        <a:ext uri="{9D8B030D-6E8A-4147-A177-3AD203B41FA5}">
                          <a16:colId xmlns:a16="http://schemas.microsoft.com/office/drawing/2014/main" val="676008107"/>
                        </a:ext>
                      </a:extLst>
                    </a:gridCol>
                    <a:gridCol w="932222">
                      <a:extLst>
                        <a:ext uri="{9D8B030D-6E8A-4147-A177-3AD203B41FA5}">
                          <a16:colId xmlns:a16="http://schemas.microsoft.com/office/drawing/2014/main" val="2840544668"/>
                        </a:ext>
                      </a:extLst>
                    </a:gridCol>
                    <a:gridCol w="1045218">
                      <a:extLst>
                        <a:ext uri="{9D8B030D-6E8A-4147-A177-3AD203B41FA5}">
                          <a16:colId xmlns:a16="http://schemas.microsoft.com/office/drawing/2014/main" val="4113077336"/>
                        </a:ext>
                      </a:extLst>
                    </a:gridCol>
                    <a:gridCol w="2118506">
                      <a:extLst>
                        <a:ext uri="{9D8B030D-6E8A-4147-A177-3AD203B41FA5}">
                          <a16:colId xmlns:a16="http://schemas.microsoft.com/office/drawing/2014/main" val="3369366584"/>
                        </a:ext>
                      </a:extLst>
                    </a:gridCol>
                    <a:gridCol w="1965211">
                      <a:extLst>
                        <a:ext uri="{9D8B030D-6E8A-4147-A177-3AD203B41FA5}">
                          <a16:colId xmlns:a16="http://schemas.microsoft.com/office/drawing/2014/main" val="801404183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N=1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N=2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N=3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N=4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N=5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Break Points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VC Dimension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794486808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Positive Rays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2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3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4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6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4"/>
                          <a:stretch>
                            <a:fillRect l="-353293" t="-108333" r="-93413" b="-33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3248923356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Positive Intervals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353293" t="-202703" r="-93413" b="-2243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90696581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Convex Sets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32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None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488387" t="-311111" r="-645" b="-13055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23873801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2D Perceptron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?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353293" t="-411111" r="-93413" b="-30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844794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DFDCCC1A-72D2-4C43-B42C-5C965518CB3F}"/>
                  </a:ext>
                </a:extLst>
              </p:cNvPr>
              <p:cNvSpPr/>
              <p:nvPr/>
            </p:nvSpPr>
            <p:spPr>
              <a:xfrm>
                <a:off x="5750784" y="3732272"/>
                <a:ext cx="96205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𝒎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𝑯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𝑵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DFDCCC1A-72D2-4C43-B42C-5C965518CB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0784" y="3732272"/>
                <a:ext cx="962058" cy="369332"/>
              </a:xfrm>
              <a:prstGeom prst="rect">
                <a:avLst/>
              </a:prstGeom>
              <a:blipFill>
                <a:blip r:embed="rId5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10BC24BD-EE88-7646-93FC-07D088E538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04331" y="1477328"/>
            <a:ext cx="5458649" cy="136950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06ECE8E-3409-8A4F-97A9-0DE04B8BB3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9340" y="1477328"/>
            <a:ext cx="5705289" cy="2209728"/>
          </a:xfrm>
          <a:prstGeom prst="rect">
            <a:avLst/>
          </a:prstGeom>
          <a:ln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8D90E54-27A1-D144-9F77-5DFE090A94D3}"/>
                  </a:ext>
                </a:extLst>
              </p:cNvPr>
              <p:cNvSpPr/>
              <p:nvPr/>
            </p:nvSpPr>
            <p:spPr>
              <a:xfrm>
                <a:off x="98311" y="4101604"/>
                <a:ext cx="96205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𝒎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𝑯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𝑵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8D90E54-27A1-D144-9F77-5DFE090A94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11" y="4101604"/>
                <a:ext cx="962058" cy="369332"/>
              </a:xfrm>
              <a:prstGeom prst="rect">
                <a:avLst/>
              </a:prstGeom>
              <a:blipFill>
                <a:blip r:embed="rId8"/>
                <a:stretch>
                  <a:fillRect b="-17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B2DC90A-6438-7E4B-802C-C33BAF1A29BE}"/>
                  </a:ext>
                </a:extLst>
              </p:cNvPr>
              <p:cNvSpPr/>
              <p:nvPr/>
            </p:nvSpPr>
            <p:spPr>
              <a:xfrm>
                <a:off x="98311" y="4672267"/>
                <a:ext cx="82586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B2DC90A-6438-7E4B-802C-C33BAF1A29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11" y="4672267"/>
                <a:ext cx="825867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5391C850-8CB8-DB45-BA70-9D7B9348C6BA}"/>
                  </a:ext>
                </a:extLst>
              </p:cNvPr>
              <p:cNvSpPr/>
              <p:nvPr/>
            </p:nvSpPr>
            <p:spPr>
              <a:xfrm>
                <a:off x="-420453" y="5102382"/>
                <a:ext cx="144289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p>
                              <m:r>
                                <a:rPr lang="en-US" sz="1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1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1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num>
                        <m:den>
                          <m:r>
                            <a:rPr lang="en-US" sz="1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1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sz="12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5391C850-8CB8-DB45-BA70-9D7B9348C6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20453" y="5102382"/>
                <a:ext cx="1442896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750A66DA-683E-4749-9DC5-F6969844C3B8}"/>
                  </a:ext>
                </a:extLst>
              </p:cNvPr>
              <p:cNvSpPr/>
              <p:nvPr/>
            </p:nvSpPr>
            <p:spPr>
              <a:xfrm>
                <a:off x="-147292" y="5673045"/>
                <a:ext cx="895694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1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p>
                      </m:sSup>
                    </m:oMath>
                  </m:oMathPara>
                </a14:m>
                <a:endParaRPr lang="en-US" sz="1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750A66DA-683E-4749-9DC5-F6969844C3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47292" y="5673045"/>
                <a:ext cx="895694" cy="30777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9801211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D1798-3945-B54A-9B54-827FDE1D9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Break Points?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7BF3F2-664E-2E4F-BFF6-A84448DB370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30850"/>
                <a:ext cx="10515600" cy="5327150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Theorem statement </a:t>
                </a: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(Again, take it as a fact for now)</a:t>
                </a:r>
              </a:p>
              <a:p>
                <a:pPr lvl="1"/>
                <a:r>
                  <a:rPr lang="en-US" dirty="0"/>
                  <a:t>If there </a:t>
                </a:r>
                <a:r>
                  <a:rPr lang="en-US" dirty="0">
                    <a:solidFill>
                      <a:schemeClr val="accent1"/>
                    </a:solidFill>
                  </a:rPr>
                  <a:t>is no break point for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,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/>
                  <a:t> for all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/>
              </a:p>
              <a:p>
                <a:pPr lvl="1"/>
                <a:endParaRPr lang="en-US" sz="600" dirty="0"/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is a break point for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, i.e.,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dirty="0"/>
                  <a:t> for some value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then</a:t>
                </a:r>
              </a:p>
              <a:p>
                <a:pPr lvl="1"/>
                <a:endParaRPr lang="en-US" sz="400" dirty="0"/>
              </a:p>
              <a:p>
                <a:pPr marL="457200" lvl="1" indent="0">
                  <a:buNone/>
                </a:pPr>
                <a:r>
                  <a:rPr lang="en-US" dirty="0"/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nary>
                      <m:naryPr>
                        <m:chr m:val="∑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type m:val="noBar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num>
                              <m:den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den>
                            </m:f>
                          </m:e>
                        </m:d>
                      </m:e>
                    </m:nary>
                  </m:oMath>
                </a14:m>
                <a:endParaRPr lang="en-US" dirty="0"/>
              </a:p>
              <a:p>
                <a:pPr marL="457200" lvl="1" indent="0">
                  <a:buNone/>
                </a:pPr>
                <a:endParaRPr lang="en-US" sz="1000" dirty="0"/>
              </a:p>
              <a:p>
                <a:r>
                  <a:rPr lang="en-US" dirty="0"/>
                  <a:t>Rephrase the above theorem</a:t>
                </a:r>
              </a:p>
              <a:p>
                <a:pPr lvl="1"/>
                <a:r>
                  <a:rPr lang="en-US" dirty="0"/>
                  <a:t>If there </a:t>
                </a:r>
                <a:r>
                  <a:rPr lang="en-US" dirty="0">
                    <a:solidFill>
                      <a:schemeClr val="accent1"/>
                    </a:solidFill>
                  </a:rPr>
                  <a:t>is no break point for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,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/>
                  <a:t> for all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is a break point for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, the following statements are true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  </a:t>
                </a:r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[Can be proven using induction. See LFD Problem 2.5]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is polynomial in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sz="200" dirty="0"/>
              </a:p>
              <a:p>
                <a:r>
                  <a:rPr lang="en-US" dirty="0"/>
                  <a:t>We can “bound” the growth function without knowing it exactly.</a:t>
                </a:r>
              </a:p>
              <a:p>
                <a:pPr lvl="1"/>
                <a:r>
                  <a:rPr lang="en-US" dirty="0"/>
                  <a:t>Find break point!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7BF3F2-664E-2E4F-BFF6-A84448DB37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30850"/>
                <a:ext cx="10515600" cy="5327150"/>
              </a:xfrm>
              <a:blipFill>
                <a:blip r:embed="rId2"/>
                <a:stretch>
                  <a:fillRect l="-1086" t="-26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56442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D1798-3945-B54A-9B54-827FDE1D9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Break Points?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7BF3F2-664E-2E4F-BFF6-A84448DB370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30850"/>
                <a:ext cx="10515600" cy="5327150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VC Generalization Bound</a:t>
                </a:r>
              </a:p>
              <a:p>
                <a:pPr marL="457200" lvl="1" indent="0">
                  <a:buNone/>
                </a:pPr>
                <a:r>
                  <a:rPr lang="en-US" dirty="0"/>
                  <a:t>With </a:t>
                </a:r>
                <a:r>
                  <a:rPr lang="en-US" dirty="0" err="1"/>
                  <a:t>prob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accent1"/>
                    </a:solidFill>
                  </a:rPr>
                  <a:t>    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8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𝑙𝑛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𝛿</m:t>
                            </m:r>
                          </m:den>
                        </m:f>
                      </m:e>
                    </m:rad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In the following discussion, we </a:t>
                </a:r>
                <a:r>
                  <a:rPr lang="en-US" u="sng" dirty="0"/>
                  <a:t>treat </a:t>
                </a:r>
                <a14:m>
                  <m:oMath xmlns:m="http://schemas.openxmlformats.org/officeDocument/2006/math">
                    <m:r>
                      <a:rPr lang="en-US" b="0" i="1" u="sng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u="sng" dirty="0"/>
                  <a:t> as a constant </a:t>
                </a:r>
                <a:br>
                  <a:rPr lang="en-US" dirty="0"/>
                </a:br>
                <a:r>
                  <a:rPr lang="en-US" dirty="0"/>
                  <a:t>[i.e., with high probability, the following is true]</a:t>
                </a:r>
              </a:p>
              <a:p>
                <a:endParaRPr lang="en-US" dirty="0"/>
              </a:p>
              <a:p>
                <a:pPr marL="457200" lvl="1" indent="0">
                  <a:buNone/>
                </a:pPr>
                <a:r>
                  <a:rPr lang="en-US" dirty="0">
                    <a:solidFill>
                      <a:schemeClr val="accent1"/>
                    </a:solidFill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den>
                            </m:f>
                            <m:func>
                              <m:func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i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ln</m:t>
                                </m:r>
                              </m:fNam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func>
                          </m:e>
                        </m:rad>
                      </m:e>
                    </m:d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sz="2000" dirty="0">
                    <a:solidFill>
                      <a:schemeClr val="bg2">
                        <a:lumMod val="75000"/>
                      </a:schemeClr>
                    </a:solidFill>
                  </a:rPr>
                  <a:t>[For example, we can set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sz="2000" dirty="0">
                    <a:solidFill>
                      <a:schemeClr val="bg2">
                        <a:lumMod val="75000"/>
                      </a:schemeClr>
                    </a:solidFill>
                  </a:rPr>
                  <a:t> to be a small constant, say 0.01. Then every time we wrote the above inequality, we mean that it is true with probability at least 99%.]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7BF3F2-664E-2E4F-BFF6-A84448DB37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30850"/>
                <a:ext cx="10515600" cy="5327150"/>
              </a:xfrm>
              <a:blipFill>
                <a:blip r:embed="rId2"/>
                <a:stretch>
                  <a:fillRect l="-1086" t="-26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2C5AAF5-5865-2341-A46D-3D9CCE63A4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1472" y="268391"/>
            <a:ext cx="6314822" cy="149944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22551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D1798-3945-B54A-9B54-827FDE1D92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90805"/>
            <a:ext cx="10515600" cy="1325563"/>
          </a:xfrm>
        </p:spPr>
        <p:txBody>
          <a:bodyPr/>
          <a:lstStyle/>
          <a:p>
            <a:r>
              <a:rPr lang="en-US" dirty="0"/>
              <a:t>Applying Break Points in VC Bound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7BF3F2-664E-2E4F-BFF6-A84448DB370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30850"/>
                <a:ext cx="10515600" cy="5327150"/>
              </a:xfrm>
            </p:spPr>
            <p:txBody>
              <a:bodyPr>
                <a:normAutofit/>
              </a:bodyPr>
              <a:lstStyle/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dirty="0"/>
                  <a:t>If there are no break point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sz="2400" dirty="0"/>
                  <a:t>)</a:t>
                </a:r>
              </a:p>
              <a:p>
                <a:pPr marL="0" indent="0">
                  <a:buNone/>
                </a:pPr>
                <a:r>
                  <a:rPr lang="en-US" sz="2000" dirty="0">
                    <a:solidFill>
                      <a:schemeClr val="accent1"/>
                    </a:solidFill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sz="20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(1)</m:t>
                    </m:r>
                  </m:oMath>
                </a14:m>
                <a:br>
                  <a:rPr lang="en-US" sz="600" dirty="0">
                    <a:solidFill>
                      <a:schemeClr val="bg2">
                        <a:lumMod val="75000"/>
                      </a:schemeClr>
                    </a:solidFill>
                  </a:rPr>
                </a:br>
                <a:r>
                  <a:rPr lang="en-US" sz="600" dirty="0">
                    <a:solidFill>
                      <a:schemeClr val="bg2">
                        <a:lumMod val="75000"/>
                      </a:schemeClr>
                    </a:solidFill>
                  </a:rPr>
                  <a:t>    	</a:t>
                </a:r>
                <a:br>
                  <a:rPr lang="en-US" sz="600" dirty="0">
                    <a:solidFill>
                      <a:schemeClr val="bg2">
                        <a:lumMod val="75000"/>
                      </a:schemeClr>
                    </a:solidFill>
                  </a:rPr>
                </a:br>
                <a:r>
                  <a:rPr lang="en-US" sz="600" dirty="0">
                    <a:solidFill>
                      <a:schemeClr val="bg2">
                        <a:lumMod val="75000"/>
                      </a:schemeClr>
                    </a:solidFill>
                  </a:rPr>
                  <a:t>	</a:t>
                </a:r>
                <a:r>
                  <a:rPr lang="en-US" sz="2400" dirty="0">
                    <a:solidFill>
                      <a:schemeClr val="bg2">
                        <a:lumMod val="75000"/>
                      </a:schemeClr>
                    </a:solidFill>
                  </a:rPr>
                  <a:t>(This implies that we can’t infer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bg2">
                        <a:lumMod val="75000"/>
                      </a:schemeClr>
                    </a:solidFill>
                  </a:rPr>
                  <a:t>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bg2">
                        <a:lumMod val="75000"/>
                      </a:schemeClr>
                    </a:solidFill>
                  </a:rPr>
                  <a:t> even when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400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en-US" sz="2400" dirty="0">
                    <a:solidFill>
                      <a:schemeClr val="bg2">
                        <a:lumMod val="75000"/>
                      </a:schemeClr>
                    </a:solidFill>
                  </a:rPr>
                  <a:t>)</a:t>
                </a:r>
              </a:p>
              <a:p>
                <a:pPr marL="0" indent="0">
                  <a:buNone/>
                </a:pPr>
                <a:r>
                  <a:rPr lang="en-US" sz="2400" dirty="0"/>
                  <a:t>   </a:t>
                </a:r>
              </a:p>
              <a:p>
                <a:r>
                  <a:rPr lang="en-US" sz="2400" dirty="0"/>
                  <a:t>If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400" dirty="0"/>
                  <a:t> is a break point for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dirty="0"/>
                  <a:t> i.e.,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pPr marL="457200" lvl="1" indent="0">
                  <a:buNone/>
                </a:pPr>
                <a:endParaRPr lang="en-US" sz="100" dirty="0">
                  <a:solidFill>
                    <a:schemeClr val="accent1"/>
                  </a:solidFill>
                </a:endParaRPr>
              </a:p>
              <a:p>
                <a:pPr marL="457200" lvl="1" indent="0">
                  <a:buNone/>
                </a:pPr>
                <a:r>
                  <a:rPr lang="en-US" sz="2000" dirty="0">
                    <a:solidFill>
                      <a:schemeClr val="accent1"/>
                    </a:solidFill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sz="20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sz="20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−1)</m:t>
                            </m:r>
                            <m:f>
                              <m:fPr>
                                <m:ctrlPr>
                                  <a:rPr lang="en-US" sz="20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m:rPr>
                                    <m:sty m:val="p"/>
                                  </m:rPr>
                                  <a:rPr lang="en-US" sz="200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ln</m:t>
                                </m:r>
                                <m:r>
                                  <a:rPr lang="en-US" sz="20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⁡</m:t>
                                </m:r>
                                <m:r>
                                  <a:rPr lang="en-US" sz="20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num>
                              <m:den>
                                <m:r>
                                  <a:rPr lang="en-US" sz="20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den>
                            </m:f>
                          </m:e>
                        </m:rad>
                      </m:e>
                    </m:d>
                  </m:oMath>
                </a14:m>
                <a:endParaRPr lang="en-US" sz="200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7BF3F2-664E-2E4F-BFF6-A84448DB37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30850"/>
                <a:ext cx="10515600" cy="5327150"/>
              </a:xfrm>
              <a:blipFill>
                <a:blip r:embed="rId2"/>
                <a:stretch>
                  <a:fillRect l="-8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37D8C6A2-A19C-B447-856C-67DED86EDA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9008" y="1627799"/>
            <a:ext cx="6314822" cy="1499449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32640098-F61B-5340-ABF1-CF1F4D4B27CB}"/>
              </a:ext>
            </a:extLst>
          </p:cNvPr>
          <p:cNvGrpSpPr/>
          <p:nvPr/>
        </p:nvGrpSpPr>
        <p:grpSpPr>
          <a:xfrm>
            <a:off x="500506" y="1627798"/>
            <a:ext cx="4538472" cy="1499449"/>
            <a:chOff x="454152" y="909519"/>
            <a:chExt cx="4762500" cy="1499449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D8ECC00-9B2A-2640-8020-6ED0D894A553}"/>
                </a:ext>
              </a:extLst>
            </p:cNvPr>
            <p:cNvSpPr/>
            <p:nvPr/>
          </p:nvSpPr>
          <p:spPr>
            <a:xfrm>
              <a:off x="454152" y="909519"/>
              <a:ext cx="4762500" cy="149944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C95BC70C-3C8B-9446-AB29-875315287BD0}"/>
                    </a:ext>
                  </a:extLst>
                </p:cNvPr>
                <p:cNvSpPr txBox="1"/>
                <p:nvPr/>
              </p:nvSpPr>
              <p:spPr>
                <a:xfrm>
                  <a:off x="478572" y="980387"/>
                  <a:ext cx="4316566" cy="102245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342900" indent="-342900">
                    <a:buFont typeface="Arial" panose="020B0604020202020204" pitchFamily="34" charset="0"/>
                    <a:buChar char="•"/>
                  </a:pPr>
                  <a:r>
                    <a:rPr lang="en-US" sz="2000" dirty="0"/>
                    <a:t>VC Bound: </a:t>
                  </a:r>
                  <a:br>
                    <a:rPr lang="en-US" sz="2000" dirty="0"/>
                  </a:br>
                  <a:r>
                    <a:rPr lang="en-US" sz="2000" dirty="0"/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r>
                        <a:rPr lang="en-US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r>
                        <a:rPr lang="en-US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ad>
                            <m:radPr>
                              <m:degHide m:val="on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den>
                              </m:f>
                              <m:func>
                                <m:func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ln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𝐻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func>
                            </m:e>
                          </m:rad>
                        </m:e>
                      </m:d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C95BC70C-3C8B-9446-AB29-875315287BD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8572" y="980387"/>
                  <a:ext cx="4316566" cy="1022459"/>
                </a:xfrm>
                <a:prstGeom prst="rect">
                  <a:avLst/>
                </a:prstGeom>
                <a:blipFill>
                  <a:blip r:embed="rId4"/>
                  <a:stretch>
                    <a:fillRect l="-1231" t="-2439" r="-123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0" name="Cross 9">
            <a:extLst>
              <a:ext uri="{FF2B5EF4-FFF2-40B4-BE49-F238E27FC236}">
                <a16:creationId xmlns:a16="http://schemas.microsoft.com/office/drawing/2014/main" id="{03A75483-395C-9C47-B58A-7EBDCEEEAF4C}"/>
              </a:ext>
            </a:extLst>
          </p:cNvPr>
          <p:cNvSpPr/>
          <p:nvPr/>
        </p:nvSpPr>
        <p:spPr>
          <a:xfrm>
            <a:off x="5151120" y="2209895"/>
            <a:ext cx="451104" cy="432816"/>
          </a:xfrm>
          <a:prstGeom prst="plus">
            <a:avLst>
              <a:gd name="adj" fmla="val 3581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429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AEFD3F-588A-D042-BBA7-CCEC03CD6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082B7DA-3ADD-E04B-BE95-0D185E69727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Playing around with the math</a:t>
                </a:r>
              </a:p>
              <a:p>
                <a:pPr lvl="1"/>
                <a:r>
                  <a:rPr lang="en-US" dirty="0"/>
                  <a:t>Define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Pr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⁡[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</m:d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We have 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≤2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 =&gt; 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  <m:func>
                          <m:func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f>
                              <m:f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num>
                              <m:den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</m:den>
                            </m:f>
                          </m:e>
                        </m:func>
                      </m:e>
                    </m:rad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This means, with probability at least </a:t>
                </a:r>
                <a14:m>
                  <m:oMath xmlns:m="http://schemas.openxmlformats.org/officeDocument/2006/math">
                    <m:r>
                      <a:rPr lang="en-US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  <m:func>
                          <m:func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f>
                              <m:f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num>
                              <m:den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</m:den>
                            </m:f>
                          </m:e>
                        </m:func>
                      </m:e>
                    </m:ra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082B7DA-3ADD-E04B-BE95-0D185E6972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3F2851D2-2CF7-834B-9ABA-1FA0FE0B4951}"/>
                  </a:ext>
                </a:extLst>
              </p:cNvPr>
              <p:cNvSpPr/>
              <p:nvPr/>
            </p:nvSpPr>
            <p:spPr>
              <a:xfrm>
                <a:off x="3640360" y="666717"/>
                <a:ext cx="8137291" cy="7223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36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36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3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6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b="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sz="3600" b="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𝑜𝑢𝑡</m:t>
                                      </m:r>
                                    </m:sub>
                                  </m:sSub>
                                  <m:r>
                                    <a:rPr lang="en-US" sz="3600" b="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3600" b="0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𝑔</m:t>
                                  </m:r>
                                  <m:r>
                                    <a:rPr lang="en-US" sz="3600" b="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)−</m:t>
                                  </m:r>
                                  <m:sSub>
                                    <m:sSubPr>
                                      <m:ctrlPr>
                                        <a:rPr lang="en-US" sz="36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b="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sz="3600" b="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𝑖𝑛</m:t>
                                      </m:r>
                                    </m:sub>
                                  </m:sSub>
                                  <m:r>
                                    <a:rPr lang="en-US" sz="3600" b="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3600" b="0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𝑔</m:t>
                                  </m:r>
                                  <m:r>
                                    <a:rPr lang="en-US" sz="3600" b="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  <m:r>
                                <a:rPr lang="en-US" sz="3600" b="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  <m:r>
                                <m:rPr>
                                  <m:sty m:val="p"/>
                                </m:rPr>
                                <a:rPr lang="en-US" sz="3600" b="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ϵ</m:t>
                              </m:r>
                            </m:e>
                          </m:d>
                        </m:e>
                      </m:func>
                      <m:r>
                        <a:rPr lang="en-US" sz="3600" b="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≤2</m:t>
                      </m:r>
                      <m:r>
                        <a:rPr lang="en-US" sz="3600" b="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sSup>
                        <m:sSupPr>
                          <m:ctrlPr>
                            <a:rPr lang="en-US" sz="36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600" b="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3600" b="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  <m:sSup>
                            <m:sSupPr>
                              <m:ctrlPr>
                                <a:rPr lang="en-US" sz="36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3600" b="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ϵ</m:t>
                              </m:r>
                            </m:e>
                            <m:sup>
                              <m:r>
                                <a:rPr lang="en-US" sz="3600" b="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3600" b="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</m:sSup>
                    </m:oMath>
                  </m:oMathPara>
                </a14:m>
                <a:endParaRPr lang="en-US" sz="3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3F2851D2-2CF7-834B-9ABA-1FA0FE0B49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0360" y="666717"/>
                <a:ext cx="8137291" cy="722377"/>
              </a:xfrm>
              <a:prstGeom prst="rect">
                <a:avLst/>
              </a:prstGeom>
              <a:blipFill>
                <a:blip r:embed="rId3"/>
                <a:stretch>
                  <a:fillRect b="-189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662345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AEFD3F-588A-D042-BBA7-CCEC03CD6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082B7DA-3ADD-E04B-BE95-0D185E69727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Define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Pr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⁡[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</m:d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  <a:p>
                <a:r>
                  <a:rPr lang="en-US" dirty="0"/>
                  <a:t>Statements:</a:t>
                </a:r>
              </a:p>
              <a:p>
                <a:pPr lvl="1"/>
                <a:r>
                  <a:rPr lang="en-US" dirty="0"/>
                  <a:t>With probability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</m:d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With probability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dirty="0"/>
                      <m:t>With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r>
                      <m:rPr>
                        <m:nor/>
                      </m:rPr>
                      <a:rPr lang="en-US" dirty="0"/>
                      <m:t>probability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m:rPr>
                        <m:nor/>
                      </m:rPr>
                      <a:rPr lang="en-US" dirty="0"/>
                      <m:t>, </m:t>
                    </m:r>
                    <m:r>
                      <a:rPr lang="en-US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dirty="0"/>
                      <m:t>With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r>
                      <m:rPr>
                        <m:nor/>
                      </m:rPr>
                      <a:rPr lang="en-US" dirty="0"/>
                      <m:t>probability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m:rPr>
                        <m:nor/>
                      </m:rPr>
                      <a:rPr lang="en-US" dirty="0"/>
                      <m:t>, </m:t>
                    </m:r>
                    <m:r>
                      <a:rPr lang="en-US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082B7DA-3ADD-E04B-BE95-0D185E6972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3F2851D2-2CF7-834B-9ABA-1FA0FE0B4951}"/>
                  </a:ext>
                </a:extLst>
              </p:cNvPr>
              <p:cNvSpPr/>
              <p:nvPr/>
            </p:nvSpPr>
            <p:spPr>
              <a:xfrm>
                <a:off x="3640360" y="666717"/>
                <a:ext cx="8137291" cy="7223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36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36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3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6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b="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sz="3600" b="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𝑜𝑢𝑡</m:t>
                                      </m:r>
                                    </m:sub>
                                  </m:sSub>
                                  <m:r>
                                    <a:rPr lang="en-US" sz="3600" b="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3600" b="0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𝑔</m:t>
                                  </m:r>
                                  <m:r>
                                    <a:rPr lang="en-US" sz="3600" b="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)−</m:t>
                                  </m:r>
                                  <m:sSub>
                                    <m:sSubPr>
                                      <m:ctrlPr>
                                        <a:rPr lang="en-US" sz="36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b="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sz="3600" b="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𝑖𝑛</m:t>
                                      </m:r>
                                    </m:sub>
                                  </m:sSub>
                                  <m:r>
                                    <a:rPr lang="en-US" sz="3600" b="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3600" b="0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𝑔</m:t>
                                  </m:r>
                                  <m:r>
                                    <a:rPr lang="en-US" sz="3600" b="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  <m:r>
                                <a:rPr lang="en-US" sz="3600" b="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  <m:r>
                                <m:rPr>
                                  <m:sty m:val="p"/>
                                </m:rPr>
                                <a:rPr lang="en-US" sz="3600" b="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ϵ</m:t>
                              </m:r>
                            </m:e>
                          </m:d>
                        </m:e>
                      </m:func>
                      <m:r>
                        <a:rPr lang="en-US" sz="3600" b="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≤2</m:t>
                      </m:r>
                      <m:r>
                        <a:rPr lang="en-US" sz="3600" b="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sSup>
                        <m:sSupPr>
                          <m:ctrlPr>
                            <a:rPr lang="en-US" sz="36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600" b="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3600" b="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  <m:sSup>
                            <m:sSupPr>
                              <m:ctrlPr>
                                <a:rPr lang="en-US" sz="36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3600" b="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ϵ</m:t>
                              </m:r>
                            </m:e>
                            <m:sup>
                              <m:r>
                                <a:rPr lang="en-US" sz="3600" b="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3600" b="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</m:sSup>
                    </m:oMath>
                  </m:oMathPara>
                </a14:m>
                <a:endParaRPr lang="en-US" sz="3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3F2851D2-2CF7-834B-9ABA-1FA0FE0B49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0360" y="666717"/>
                <a:ext cx="8137291" cy="722377"/>
              </a:xfrm>
              <a:prstGeom prst="rect">
                <a:avLst/>
              </a:prstGeom>
              <a:blipFill>
                <a:blip r:embed="rId3"/>
                <a:stretch>
                  <a:fillRect b="-189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3776709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65731-3667-534A-A214-212CE2959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1172092" cy="1325563"/>
          </a:xfrm>
        </p:spPr>
        <p:txBody>
          <a:bodyPr/>
          <a:lstStyle/>
          <a:p>
            <a:r>
              <a:rPr lang="en-US"/>
              <a:t>Discussion/Interpretation on the learning bound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3343BDE-7770-BE47-9BCB-D79D1E92D66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82727"/>
                <a:ext cx="11510229" cy="5532436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With probability at least </a:t>
                </a:r>
                <a14:m>
                  <m:oMath xmlns:m="http://schemas.openxmlformats.org/officeDocument/2006/math">
                    <m:r>
                      <a:rPr lang="en-US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br>
                  <a:rPr lang="en-US" i="1" dirty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</a:br>
                <a:r>
                  <a:rPr lang="en-US" i="1" dirty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  <m:func>
                          <m:func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f>
                              <m:f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num>
                              <m:den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</m:den>
                            </m:f>
                          </m:e>
                        </m:func>
                      </m:e>
                    </m:rad>
                  </m:oMath>
                </a14:m>
                <a:r>
                  <a:rPr lang="en-US" dirty="0"/>
                  <a:t> </a:t>
                </a:r>
                <a:br>
                  <a:rPr lang="en-US" dirty="0"/>
                </a:br>
                <a:br>
                  <a:rPr lang="en-US" dirty="0"/>
                </a:br>
                <a:r>
                  <a:rPr lang="en-US" dirty="0"/>
                  <a:t>Consider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as a proxy measure on the “complexity”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endParaRPr lang="en-US" sz="2000" dirty="0"/>
              </a:p>
              <a:p>
                <a:r>
                  <a:rPr lang="en-US" dirty="0"/>
                  <a:t>Our ultimate goal is to have a </a:t>
                </a:r>
                <a:r>
                  <a:rPr lang="en-US" dirty="0">
                    <a:solidFill>
                      <a:schemeClr val="accent2"/>
                    </a:solidFill>
                  </a:rPr>
                  <a:t>small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There is a tradeoff of choosing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(what “learning model” to use)</a:t>
                </a:r>
              </a:p>
              <a:p>
                <a:pPr lvl="2"/>
                <a:r>
                  <a:rPr lang="en-US" sz="2400" dirty="0"/>
                  <a:t>Increase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2400" dirty="0"/>
                  <a:t> -&gt; Smaller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</m:oMath>
                </a14:m>
                <a:r>
                  <a:rPr lang="en-US" sz="2400" dirty="0"/>
                  <a:t>  (more hypothesis to “fit” the training data)</a:t>
                </a:r>
              </a:p>
              <a:p>
                <a:pPr lvl="2"/>
                <a:r>
                  <a:rPr lang="en-US" sz="2400" dirty="0"/>
                  <a:t>Increase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2400" dirty="0"/>
                  <a:t> -&gt; Larger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endParaRPr lang="en-US" sz="2400" b="0" dirty="0"/>
              </a:p>
              <a:p>
                <a:pPr lvl="2"/>
                <a:endParaRPr lang="en-US" sz="200" b="0" dirty="0"/>
              </a:p>
              <a:p>
                <a:pPr lvl="1"/>
                <a:r>
                  <a:rPr lang="en-US" dirty="0"/>
                  <a:t>It also depends on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𝑁</m:t>
                    </m:r>
                    <m:r>
                      <a:rPr lang="en-US" b="0" i="0" smtClean="0">
                        <a:latin typeface="Cambria Math" charset="0"/>
                      </a:rPr>
                      <m:t>,</m:t>
                    </m:r>
                  </m:oMath>
                </a14:m>
                <a:r>
                  <a:rPr lang="en-US" dirty="0"/>
                  <a:t> the number of data points you have</a:t>
                </a:r>
              </a:p>
              <a:p>
                <a:pPr lvl="2"/>
                <a:r>
                  <a:rPr lang="en-US" sz="2400" dirty="0"/>
                  <a:t>A small number of data points =&gt; use simple models (e.g., linear models)</a:t>
                </a:r>
              </a:p>
              <a:p>
                <a:pPr lvl="2"/>
                <a:r>
                  <a:rPr lang="en-US" sz="2400" dirty="0"/>
                  <a:t>Complex models (e.g., deep learning) work when you have a lot of data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3343BDE-7770-BE47-9BCB-D79D1E92D66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82727"/>
                <a:ext cx="11510229" cy="5532436"/>
              </a:xfrm>
              <a:blipFill>
                <a:blip r:embed="rId2"/>
                <a:stretch>
                  <a:fillRect l="-992" t="-18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377123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E78696B-495C-5848-A033-5944CCFFEE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3315" y="0"/>
            <a:ext cx="9205369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6546507-8E84-7A49-98FC-553A76628143}"/>
              </a:ext>
            </a:extLst>
          </p:cNvPr>
          <p:cNvSpPr/>
          <p:nvPr/>
        </p:nvSpPr>
        <p:spPr>
          <a:xfrm>
            <a:off x="5682781" y="873302"/>
            <a:ext cx="4611925" cy="2489726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2733444-7A77-314B-A6FB-79E0AE8197A4}"/>
              </a:ext>
            </a:extLst>
          </p:cNvPr>
          <p:cNvSpPr txBox="1"/>
          <p:nvPr/>
        </p:nvSpPr>
        <p:spPr>
          <a:xfrm>
            <a:off x="6647369" y="297951"/>
            <a:ext cx="47884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</a:rPr>
              <a:t>Key assumption in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726625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101EE-6A44-FF49-A966-5E52AE6167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Hoeffding’s</a:t>
            </a:r>
            <a:r>
              <a:rPr lang="en-US" dirty="0"/>
              <a:t> Inequality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128D3E8-880E-654E-B202-574F73C6AE6E}"/>
                  </a:ext>
                </a:extLst>
              </p:cNvPr>
              <p:cNvSpPr txBox="1"/>
              <p:nvPr/>
            </p:nvSpPr>
            <p:spPr>
              <a:xfrm>
                <a:off x="5969890" y="1869246"/>
                <a:ext cx="4958280" cy="6696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32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3200" b="1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𝐏𝐫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3200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3200" b="1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b="1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𝝁</m:t>
                                  </m:r>
                                  <m:r>
                                    <a:rPr lang="en-US" sz="3200" b="1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−</m:t>
                                  </m:r>
                                  <m:r>
                                    <a:rPr lang="en-US" sz="3200" b="1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𝝂</m:t>
                                  </m:r>
                                </m:e>
                              </m:d>
                              <m:r>
                                <a:rPr lang="en-US" sz="3200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  <m:r>
                                <a:rPr lang="en-US" sz="3200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𝝐</m:t>
                              </m:r>
                            </m:e>
                          </m:d>
                        </m:e>
                      </m:func>
                      <m:r>
                        <a:rPr lang="en-US" sz="3200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3200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sSup>
                        <m:sSupPr>
                          <m:ctrlPr>
                            <a:rPr lang="en-US" sz="32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sz="32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sSup>
                            <m:sSupPr>
                              <m:ctrlPr>
                                <a:rPr lang="en-US" sz="3200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𝝐</m:t>
                              </m:r>
                            </m:e>
                            <m:sup>
                              <m:r>
                                <a:rPr lang="en-US" sz="3200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sz="32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𝑵</m:t>
                          </m:r>
                        </m:sup>
                      </m:sSup>
                    </m:oMath>
                  </m:oMathPara>
                </a14:m>
                <a:endParaRPr lang="en-US" sz="3200" b="1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128D3E8-880E-654E-B202-574F73C6AE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9890" y="1869246"/>
                <a:ext cx="4958280" cy="669607"/>
              </a:xfrm>
              <a:prstGeom prst="rect">
                <a:avLst/>
              </a:prstGeom>
              <a:blipFill>
                <a:blip r:embed="rId2"/>
                <a:stretch>
                  <a:fillRect b="-94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7F784B0E-8CFA-8E41-9D6D-ABEAB4B8F9FB}"/>
              </a:ext>
            </a:extLst>
          </p:cNvPr>
          <p:cNvGrpSpPr/>
          <p:nvPr/>
        </p:nvGrpSpPr>
        <p:grpSpPr>
          <a:xfrm>
            <a:off x="255075" y="2156735"/>
            <a:ext cx="5369169" cy="3491006"/>
            <a:chOff x="6096000" y="2741765"/>
            <a:chExt cx="5626100" cy="365806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0D3D47E-88A7-7042-BA8E-810A27E7C0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0" y="2741765"/>
              <a:ext cx="5626100" cy="3658062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763BDD7-FC2F-4047-BFAA-79862D47095B}"/>
                </a:ext>
              </a:extLst>
            </p:cNvPr>
            <p:cNvSpPr txBox="1"/>
            <p:nvPr/>
          </p:nvSpPr>
          <p:spPr>
            <a:xfrm>
              <a:off x="9023874" y="5481485"/>
              <a:ext cx="2057345" cy="3641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0070C0"/>
                  </a:solidFill>
                </a:rPr>
                <a:t>N: number of samples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41F5195-FB09-C343-AC1D-2A915B9A62B6}"/>
                </a:ext>
              </a:extLst>
            </p:cNvPr>
            <p:cNvSpPr txBox="1"/>
            <p:nvPr/>
          </p:nvSpPr>
          <p:spPr>
            <a:xfrm>
              <a:off x="8541962" y="3076352"/>
              <a:ext cx="2169547" cy="3641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accent1"/>
                  </a:solidFill>
                </a:rPr>
                <a:t>Draw with replacement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02F7C77-8EC7-2743-866D-59DA9BCF5B6E}"/>
                  </a:ext>
                </a:extLst>
              </p:cNvPr>
              <p:cNvSpPr txBox="1"/>
              <p:nvPr/>
            </p:nvSpPr>
            <p:spPr>
              <a:xfrm>
                <a:off x="6055615" y="2955456"/>
                <a:ext cx="5383910" cy="18158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Define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800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Pr</m:t>
                    </m:r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⁡[</m:t>
                    </m:r>
                    <m:d>
                      <m:dPr>
                        <m:begChr m:val="|"/>
                        <m:endChr m:val="|"/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𝜈</m:t>
                        </m:r>
                      </m:e>
                    </m:d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2800" dirty="0">
                  <a:solidFill>
                    <a:schemeClr val="accent1"/>
                  </a:solidFill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Fix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r>
                      <a:rPr lang="en-US" sz="2800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sz="2800" dirty="0"/>
                  <a:t> </a:t>
                </a:r>
                <a:r>
                  <a:rPr lang="en-US" sz="2800" dirty="0">
                    <a:solidFill>
                      <a:srgbClr val="00B050"/>
                    </a:solidFill>
                  </a:rPr>
                  <a:t>decreases</a:t>
                </a:r>
                <a:r>
                  <a:rPr lang="en-US" sz="2800" dirty="0"/>
                  <a:t> as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2800" dirty="0"/>
                  <a:t> </a:t>
                </a:r>
                <a:r>
                  <a:rPr lang="en-US" sz="2800" dirty="0">
                    <a:solidFill>
                      <a:srgbClr val="FF0000"/>
                    </a:solidFill>
                  </a:rPr>
                  <a:t>increases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Fix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r>
                      <a:rPr lang="en-US" sz="2800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sz="2800" dirty="0"/>
                  <a:t> </a:t>
                </a:r>
                <a:r>
                  <a:rPr lang="en-US" sz="2800" dirty="0">
                    <a:solidFill>
                      <a:srgbClr val="00B050"/>
                    </a:solidFill>
                  </a:rPr>
                  <a:t>decreases</a:t>
                </a:r>
                <a:r>
                  <a:rPr lang="en-US" sz="2800" dirty="0"/>
                  <a:t> as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2800" dirty="0"/>
                  <a:t> </a:t>
                </a:r>
                <a:r>
                  <a:rPr lang="en-US" sz="2800" dirty="0">
                    <a:solidFill>
                      <a:srgbClr val="FF0000"/>
                    </a:solidFill>
                  </a:rPr>
                  <a:t>increases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Fix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2800" dirty="0"/>
                  <a:t>,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sz="2800" dirty="0"/>
                  <a:t> </a:t>
                </a:r>
                <a:r>
                  <a:rPr lang="en-US" sz="2800" dirty="0">
                    <a:solidFill>
                      <a:srgbClr val="00B050"/>
                    </a:solidFill>
                  </a:rPr>
                  <a:t>decreases</a:t>
                </a:r>
                <a:r>
                  <a:rPr lang="en-US" sz="2800" dirty="0"/>
                  <a:t> as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sz="2800" dirty="0"/>
                  <a:t> </a:t>
                </a:r>
                <a:r>
                  <a:rPr lang="en-US" sz="2800" dirty="0">
                    <a:solidFill>
                      <a:srgbClr val="FF0000"/>
                    </a:solidFill>
                  </a:rPr>
                  <a:t>increases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02F7C77-8EC7-2743-866D-59DA9BCF5B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5615" y="2955456"/>
                <a:ext cx="5383910" cy="1815882"/>
              </a:xfrm>
              <a:prstGeom prst="rect">
                <a:avLst/>
              </a:prstGeom>
              <a:blipFill>
                <a:blip r:embed="rId4"/>
                <a:stretch>
                  <a:fillRect l="-2353" t="-3472" r="-1882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B4B15271-BF83-9F4B-B6CC-BB796EA6465C}"/>
              </a:ext>
            </a:extLst>
          </p:cNvPr>
          <p:cNvGrpSpPr/>
          <p:nvPr/>
        </p:nvGrpSpPr>
        <p:grpSpPr>
          <a:xfrm>
            <a:off x="6567758" y="4985557"/>
            <a:ext cx="3814763" cy="1585235"/>
            <a:chOff x="8143875" y="284013"/>
            <a:chExt cx="3814763" cy="1585235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3BEA1474-D058-004F-BED7-9309CCB0CF42}"/>
                </a:ext>
              </a:extLst>
            </p:cNvPr>
            <p:cNvSpPr/>
            <p:nvPr/>
          </p:nvSpPr>
          <p:spPr>
            <a:xfrm>
              <a:off x="8143875" y="284013"/>
              <a:ext cx="3814763" cy="158523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B067A267-110D-EB4D-9643-E0DD865E5CD5}"/>
                    </a:ext>
                  </a:extLst>
                </p:cNvPr>
                <p:cNvSpPr txBox="1"/>
                <p:nvPr/>
              </p:nvSpPr>
              <p:spPr>
                <a:xfrm>
                  <a:off x="8324815" y="414910"/>
                  <a:ext cx="3432030" cy="132343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>
                      <a:solidFill>
                        <a:schemeClr val="bg1"/>
                      </a:solidFill>
                    </a:rPr>
                    <a:t>Informal intuitions of notations</a:t>
                  </a:r>
                  <a:br>
                    <a:rPr lang="en-US" sz="2000" dirty="0">
                      <a:solidFill>
                        <a:schemeClr val="bg1"/>
                      </a:solidFill>
                    </a:rPr>
                  </a:br>
                  <a14:m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</m:oMath>
                  </a14:m>
                  <a:r>
                    <a:rPr lang="en-US" sz="2000" dirty="0">
                      <a:solidFill>
                        <a:schemeClr val="bg1"/>
                      </a:solidFill>
                    </a:rPr>
                    <a:t> # sample</a:t>
                  </a:r>
                  <a:br>
                    <a:rPr lang="en-US" sz="2000" dirty="0">
                      <a:solidFill>
                        <a:schemeClr val="bg1"/>
                      </a:solidFill>
                    </a:rPr>
                  </a:br>
                  <a14:m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</m:oMath>
                  </a14:m>
                  <a:r>
                    <a:rPr lang="en-US" sz="2000" dirty="0">
                      <a:solidFill>
                        <a:schemeClr val="bg1"/>
                      </a:solidFill>
                    </a:rPr>
                    <a:t> probability of “bad” event</a:t>
                  </a:r>
                </a:p>
                <a:p>
                  <a14:m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</m:oMath>
                  </a14:m>
                  <a:r>
                    <a:rPr lang="en-US" sz="2000" dirty="0">
                      <a:solidFill>
                        <a:schemeClr val="bg1"/>
                      </a:solidFill>
                    </a:rPr>
                    <a:t> error of estimation</a:t>
                  </a: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B067A267-110D-EB4D-9643-E0DD865E5CD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24815" y="414910"/>
                  <a:ext cx="3432030" cy="1323439"/>
                </a:xfrm>
                <a:prstGeom prst="rect">
                  <a:avLst/>
                </a:prstGeom>
                <a:blipFill>
                  <a:blip r:embed="rId5"/>
                  <a:stretch>
                    <a:fillRect l="-1471" t="-1905" r="-735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443255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Connection to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751021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Given dataset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,…,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𝑁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𝑁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. </m:t>
                    </m:r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r>
                  <a:rPr lang="en-US" dirty="0"/>
                  <a:t>Fix a hypothesis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h</m:t>
                    </m:r>
                  </m:oMath>
                </a14:m>
                <a:endParaRPr lang="en-US" dirty="0"/>
              </a:p>
              <a:p>
                <a:pPr lvl="1"/>
                <a:endParaRPr lang="en-US" sz="600" b="1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  <m:sub>
                        <m:r>
                          <a:rPr lang="en-US" b="1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𝒊𝒏</m:t>
                        </m:r>
                      </m:sub>
                    </m:sSub>
                    <m:d>
                      <m:dPr>
                        <m:ctrlPr>
                          <a:rPr lang="en-US" b="1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</m:d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≝</m:t>
                    </m:r>
                    <m:f>
                      <m:f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𝕝</m:t>
                        </m:r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[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≠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]</m:t>
                        </m:r>
                      </m:e>
                    </m:nary>
                  </m:oMath>
                </a14:m>
                <a:r>
                  <a:rPr lang="en-US" dirty="0"/>
                  <a:t>   </a:t>
                </a:r>
                <a:r>
                  <a:rPr lang="en-US" dirty="0">
                    <a:solidFill>
                      <a:schemeClr val="accent2"/>
                    </a:solidFill>
                  </a:rPr>
                  <a:t>[In-sample error, analogy to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charset="0"/>
                      </a:rPr>
                      <m:t>𝜈</m:t>
                    </m:r>
                  </m:oMath>
                </a14:m>
                <a:r>
                  <a:rPr lang="en-US" dirty="0">
                    <a:solidFill>
                      <a:schemeClr val="accent2"/>
                    </a:solidFill>
                  </a:rPr>
                  <a:t>]</a:t>
                </a:r>
              </a:p>
              <a:p>
                <a:pPr lvl="1"/>
                <a:endParaRPr lang="en-US" sz="1200" b="1" i="1" dirty="0">
                  <a:solidFill>
                    <a:schemeClr val="accent2"/>
                  </a:solidFill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  <m:sub>
                        <m:r>
                          <a:rPr lang="en-US" b="1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𝒐𝒖𝒕</m:t>
                        </m:r>
                      </m:sub>
                    </m:sSub>
                    <m:r>
                      <a:rPr lang="en-US" b="1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𝒉</m:t>
                    </m:r>
                    <m:r>
                      <a:rPr lang="en-US" b="1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≝</m:t>
                    </m:r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Pr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~</m:t>
                            </m:r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acc>
                              <m:accPr>
                                <m:chr m:val="⃗"/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lim>
                        </m:limLow>
                      </m:fName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≠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)]</m:t>
                        </m:r>
                      </m:e>
                    </m:func>
                  </m:oMath>
                </a14:m>
                <a:r>
                  <a:rPr lang="en-US" dirty="0"/>
                  <a:t>          </a:t>
                </a:r>
                <a:r>
                  <a:rPr lang="en-US" dirty="0">
                    <a:solidFill>
                      <a:schemeClr val="accent2"/>
                    </a:solidFill>
                  </a:rPr>
                  <a:t>[Out-of-sample error, analogy to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charset="0"/>
                      </a:rPr>
                      <m:t>𝜇</m:t>
                    </m:r>
                  </m:oMath>
                </a14:m>
                <a:r>
                  <a:rPr lang="en-US" dirty="0">
                    <a:solidFill>
                      <a:schemeClr val="accent2"/>
                    </a:solidFill>
                  </a:rPr>
                  <a:t>]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Apply </a:t>
                </a:r>
                <a:r>
                  <a:rPr lang="en-US" dirty="0" err="1"/>
                  <a:t>Hoeffding’s</a:t>
                </a:r>
                <a:r>
                  <a:rPr lang="en-US" dirty="0"/>
                  <a:t> inequality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func>
                      <m:funcPr>
                        <m:ctrlP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𝑷𝒓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1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1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𝑬</m:t>
                                    </m:r>
                                  </m:e>
                                  <m:sub>
                                    <m:r>
                                      <a:rPr lang="en-US" b="1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𝒐𝒖𝒕</m:t>
                                    </m:r>
                                  </m:sub>
                                </m:sSub>
                                <m:r>
                                  <a:rPr lang="en-US" b="1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1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𝒉</m:t>
                                </m:r>
                                <m:r>
                                  <a:rPr lang="en-US" b="1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)−</m:t>
                                </m:r>
                                <m:sSub>
                                  <m:sSubPr>
                                    <m:ctrlPr>
                                      <a:rPr lang="en-US" b="1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𝑬</m:t>
                                    </m:r>
                                  </m:e>
                                  <m:sub>
                                    <m:r>
                                      <a:rPr lang="en-US" b="1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𝒊𝒏</m:t>
                                    </m:r>
                                  </m:sub>
                                </m:sSub>
                                <m:r>
                                  <a:rPr lang="en-US" b="1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1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𝒉</m:t>
                                </m:r>
                                <m:r>
                                  <a:rPr lang="en-US" b="1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d>
                            <m:r>
                              <a:rPr lang="en-US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&gt;</m:t>
                            </m:r>
                            <m:r>
                              <a:rPr lang="en-US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𝝐</m:t>
                            </m:r>
                          </m:e>
                        </m:d>
                      </m:e>
                    </m:func>
                    <m:r>
                      <a:rPr lang="en-US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sSup>
                      <m:sSupPr>
                        <m:ctrlPr>
                          <a:rPr lang="en-US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p>
                        <m:r>
                          <a:rPr lang="en-US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  <m:sSup>
                          <m:sSupPr>
                            <m:ctrlPr>
                              <a:rPr lang="en-US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𝝐</m:t>
                            </m:r>
                          </m:e>
                          <m:sup>
                            <m:r>
                              <a:rPr lang="en-US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  <m:r>
                          <a:rPr lang="en-US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𝑵</m:t>
                        </m:r>
                      </m:sup>
                    </m:sSup>
                  </m:oMath>
                </a14:m>
                <a:endParaRPr lang="en-US" b="1" dirty="0"/>
              </a:p>
              <a:p>
                <a:endParaRPr lang="en-US" dirty="0"/>
              </a:p>
              <a:p>
                <a:r>
                  <a:rPr lang="en-US" dirty="0"/>
                  <a:t>This is </a:t>
                </a:r>
                <a:r>
                  <a:rPr lang="en-US" i="1" dirty="0"/>
                  <a:t>verification</a:t>
                </a:r>
                <a:r>
                  <a:rPr lang="en-US" dirty="0"/>
                  <a:t>, not </a:t>
                </a:r>
                <a:r>
                  <a:rPr lang="en-US" i="1" dirty="0"/>
                  <a:t>learning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751021"/>
              </a:xfrm>
              <a:blipFill>
                <a:blip r:embed="rId2"/>
                <a:stretch>
                  <a:fillRect l="-965" t="-32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E2CEB4E4-6991-CA4D-9EA8-FB7A154AB235}"/>
              </a:ext>
            </a:extLst>
          </p:cNvPr>
          <p:cNvGrpSpPr/>
          <p:nvPr/>
        </p:nvGrpSpPr>
        <p:grpSpPr>
          <a:xfrm>
            <a:off x="7936035" y="365125"/>
            <a:ext cx="2829501" cy="1839727"/>
            <a:chOff x="6096000" y="2741765"/>
            <a:chExt cx="5626100" cy="365806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5CBC885-DB0D-1645-92C1-3CD532A66F1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0" y="2741765"/>
              <a:ext cx="5626100" cy="3658062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487B5BA-A069-944D-97A3-058873BD327B}"/>
                </a:ext>
              </a:extLst>
            </p:cNvPr>
            <p:cNvSpPr txBox="1"/>
            <p:nvPr/>
          </p:nvSpPr>
          <p:spPr>
            <a:xfrm>
              <a:off x="9023874" y="5481485"/>
              <a:ext cx="2057345" cy="3641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0070C0"/>
                  </a:solidFill>
                </a:rPr>
                <a:t>N: number of samples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099E168-C31E-6749-ADB4-FEC32D403F74}"/>
                </a:ext>
              </a:extLst>
            </p:cNvPr>
            <p:cNvSpPr txBox="1"/>
            <p:nvPr/>
          </p:nvSpPr>
          <p:spPr>
            <a:xfrm>
              <a:off x="8541962" y="3076352"/>
              <a:ext cx="2169547" cy="3641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accent1"/>
                  </a:solidFill>
                </a:rPr>
                <a:t>Draw with replacement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185503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61A927-EBA8-AD4F-BF59-7C73507F1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Connection to “Real”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5B747F-D4F3-EB4A-BB0B-2E3ABE6E82F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1258227" cy="466725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Given a </a:t>
                </a:r>
                <a:r>
                  <a:rPr lang="en-US" dirty="0">
                    <a:solidFill>
                      <a:schemeClr val="accent1"/>
                    </a:solidFill>
                  </a:rPr>
                  <a:t>finite</a:t>
                </a:r>
                <a:r>
                  <a:rPr lang="en-US" dirty="0"/>
                  <a:t> hypothesis set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lit/>
                      </m:rP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  <m:r>
                      <m:rPr>
                        <m:lit/>
                      </m:rP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i="1" dirty="0">
                  <a:solidFill>
                    <a:schemeClr val="accent1"/>
                  </a:solidFill>
                </a:endParaRPr>
              </a:p>
              <a:p>
                <a:r>
                  <a:rPr lang="en-US" dirty="0"/>
                  <a:t>Apply some learning algorithm on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, output a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What can we say about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</m:oMath>
                </a14:m>
                <a:r>
                  <a:rPr lang="en-US" dirty="0"/>
                  <a:t>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?</m:t>
                    </m:r>
                  </m:oMath>
                </a14:m>
                <a:endParaRPr lang="en-US" dirty="0"/>
              </a:p>
              <a:p>
                <a:endParaRPr lang="en-US" sz="200" dirty="0"/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𝑷𝒓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1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1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𝑬</m:t>
                                    </m:r>
                                  </m:e>
                                  <m:sub>
                                    <m:r>
                                      <a:rPr lang="en-US" b="1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𝒐𝒖𝒕</m:t>
                                    </m:r>
                                  </m:sub>
                                </m:sSub>
                                <m:r>
                                  <a:rPr lang="en-US" b="1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1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𝒈</m:t>
                                </m:r>
                                <m:r>
                                  <a:rPr lang="en-US" b="1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)−</m:t>
                                </m:r>
                                <m:sSub>
                                  <m:sSubPr>
                                    <m:ctrlPr>
                                      <a:rPr lang="en-US" b="1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𝑬</m:t>
                                    </m:r>
                                  </m:e>
                                  <m:sub>
                                    <m:r>
                                      <a:rPr lang="en-US" b="1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𝒊𝒏</m:t>
                                    </m:r>
                                  </m:sub>
                                </m:sSub>
                                <m:r>
                                  <a:rPr lang="en-US" b="1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1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𝒈</m:t>
                                </m:r>
                                <m:r>
                                  <a:rPr lang="en-US" b="1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d>
                            <m:r>
                              <a:rPr lang="en-US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&gt;</m:t>
                            </m:r>
                            <m:r>
                              <a:rPr lang="en-US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𝝐</m:t>
                            </m:r>
                          </m:e>
                        </m:d>
                      </m:e>
                    </m:func>
                    <m:r>
                      <a:rPr lang="en-US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𝑴</m:t>
                    </m:r>
                    <m:sSup>
                      <m:sSupPr>
                        <m:ctrlPr>
                          <a:rPr lang="en-US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p>
                        <m:r>
                          <a:rPr lang="en-US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  <m:sSup>
                          <m:sSupPr>
                            <m:ctrlPr>
                              <a:rPr lang="en-US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𝝐</m:t>
                            </m:r>
                          </m:e>
                          <m:sup>
                            <m:r>
                              <a:rPr lang="en-US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  <m:r>
                          <a:rPr lang="en-US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𝑵</m:t>
                        </m:r>
                      </m:sup>
                    </m:sSup>
                  </m:oMath>
                </a14:m>
                <a:r>
                  <a:rPr lang="en-US" b="1" dirty="0">
                    <a:solidFill>
                      <a:schemeClr val="accent1"/>
                    </a:solidFill>
                  </a:rPr>
                  <a:t>    for any </a:t>
                </a:r>
                <a14:m>
                  <m:oMath xmlns:m="http://schemas.openxmlformats.org/officeDocument/2006/math">
                    <m:r>
                      <a:rPr lang="en-US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𝝐</m:t>
                    </m:r>
                    <m:r>
                      <a:rPr lang="en-US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endParaRPr lang="en-US" b="1" dirty="0">
                  <a:solidFill>
                    <a:schemeClr val="accent1"/>
                  </a:solidFill>
                </a:endParaRPr>
              </a:p>
              <a:p>
                <a:pPr marL="0" indent="0">
                  <a:buNone/>
                </a:pPr>
                <a:endParaRPr lang="en-US" b="1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5B747F-D4F3-EB4A-BB0B-2E3ABE6E82F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1258227" cy="4667250"/>
              </a:xfrm>
              <a:blipFill>
                <a:blip r:embed="rId2"/>
                <a:stretch>
                  <a:fillRect l="-901" t="-21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EF378449-A929-1247-B788-6601451232AC}"/>
                  </a:ext>
                </a:extLst>
              </p:cNvPr>
              <p:cNvSpPr/>
              <p:nvPr/>
            </p:nvSpPr>
            <p:spPr>
              <a:xfrm>
                <a:off x="1838213" y="4828840"/>
                <a:ext cx="7332681" cy="1975372"/>
              </a:xfrm>
              <a:prstGeom prst="roundRect">
                <a:avLst>
                  <a:gd name="adj" fmla="val 9291"/>
                </a:avLst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u="sng" dirty="0"/>
                  <a:t>Intuitions:</a:t>
                </a:r>
                <a:br>
                  <a:rPr lang="en-US" u="sng" dirty="0"/>
                </a:br>
                <a:r>
                  <a:rPr lang="en-US" dirty="0"/>
                  <a:t>1. Bad event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⊆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∪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…∪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sz="200" dirty="0">
                  <a:solidFill>
                    <a:schemeClr val="accent1"/>
                  </a:solidFill>
                </a:endParaRPr>
              </a:p>
              <a:p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   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 is selected within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b>
                        </m:sSub>
                      </m:e>
                    </m:d>
                  </m:oMath>
                </a14:m>
                <a:endParaRPr lang="en-US" b="0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           =&gt;  bad event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 is within the union of the bad events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</m:oMath>
                </a14:m>
                <a:endParaRPr lang="en-US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endParaRPr lang="en-US" sz="200" dirty="0">
                  <a:solidFill>
                    <a:schemeClr val="tx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2.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</m:d>
                          </m:e>
                        </m: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⁡[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)]</m:t>
                        </m:r>
                      </m:e>
                    </m:fun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+…+</m:t>
                    </m:r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)]</m:t>
                        </m:r>
                      </m:e>
                    </m:func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</a:p>
              <a:p>
                <a:endParaRPr lang="en-US" sz="200" dirty="0">
                  <a:solidFill>
                    <a:schemeClr val="accent1"/>
                  </a:solidFill>
                </a:endParaRPr>
              </a:p>
              <a:p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            each of the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Pr</m:t>
                    </m:r>
                    <m:r>
                      <a:rPr lang="en-US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⁡[</m:t>
                    </m:r>
                    <m:r>
                      <a:rPr lang="en-US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)]</m:t>
                    </m:r>
                  </m:oMath>
                </a14:m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 follows </a:t>
                </a:r>
                <a:r>
                  <a:rPr lang="en-US" dirty="0" err="1">
                    <a:solidFill>
                      <a:schemeClr val="bg1">
                        <a:lumMod val="50000"/>
                      </a:schemeClr>
                    </a:solidFill>
                  </a:rPr>
                  <a:t>Hoeffding’s</a:t>
                </a: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 inequality</a:t>
                </a:r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EF378449-A929-1247-B788-6601451232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8213" y="4828840"/>
                <a:ext cx="7332681" cy="1975372"/>
              </a:xfrm>
              <a:prstGeom prst="roundRect">
                <a:avLst>
                  <a:gd name="adj" fmla="val 9291"/>
                </a:avLst>
              </a:prstGeom>
              <a:blipFill>
                <a:blip r:embed="rId3"/>
                <a:stretch>
                  <a:fillRect t="-1899" b="-5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61479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8747621-F485-EA45-ACFB-EF430C19C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Lecture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2A36025-F8EC-0043-888F-5FF4C6DBFD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12" y="5928528"/>
            <a:ext cx="12080488" cy="834362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The notes are not intended to be comprehensive. They should be accompanied by lectures and/or textbook.</a:t>
            </a:r>
          </a:p>
          <a:p>
            <a:r>
              <a:rPr lang="en-US" dirty="0"/>
              <a:t>Let me know if you spot errors.</a:t>
            </a:r>
          </a:p>
        </p:txBody>
      </p:sp>
    </p:spTree>
    <p:extLst>
      <p:ext uri="{BB962C8B-B14F-4D97-AF65-F5344CB8AC3E}">
        <p14:creationId xmlns:p14="http://schemas.microsoft.com/office/powerpoint/2010/main" val="32328142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15027</TotalTime>
  <Words>2874</Words>
  <Application>Microsoft Macintosh PowerPoint</Application>
  <PresentationFormat>Widescreen</PresentationFormat>
  <Paragraphs>647</Paragraphs>
  <Slides>46</Slides>
  <Notes>0</Notes>
  <HiddenSlides>11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1" baseType="lpstr">
      <vt:lpstr>Arial</vt:lpstr>
      <vt:lpstr>Calibri</vt:lpstr>
      <vt:lpstr>Calibri Light</vt:lpstr>
      <vt:lpstr>Cambria Math</vt:lpstr>
      <vt:lpstr>Office Theme</vt:lpstr>
      <vt:lpstr>CSE 417T Introduction to Machine Learning</vt:lpstr>
      <vt:lpstr>Logistics: Homework 1</vt:lpstr>
      <vt:lpstr>Logistics: Office Hours</vt:lpstr>
      <vt:lpstr>Recap</vt:lpstr>
      <vt:lpstr>PowerPoint Presentation</vt:lpstr>
      <vt:lpstr>Hoeffding’s Inequality</vt:lpstr>
      <vt:lpstr>Connection to Learning</vt:lpstr>
      <vt:lpstr>Connection to “Real” Learning</vt:lpstr>
      <vt:lpstr>Today’s Lecture</vt:lpstr>
      <vt:lpstr>Revisit the learning problem</vt:lpstr>
      <vt:lpstr>PowerPoint Presentation</vt:lpstr>
      <vt:lpstr>Goal: g≈f</vt:lpstr>
      <vt:lpstr>How to choose the error function?</vt:lpstr>
      <vt:lpstr>How to choose the error function?</vt:lpstr>
      <vt:lpstr>How to choose the error function?</vt:lpstr>
      <vt:lpstr>PowerPoint Presentation</vt:lpstr>
      <vt:lpstr>Noisy Target</vt:lpstr>
      <vt:lpstr>PowerPoint Presentation</vt:lpstr>
      <vt:lpstr>Theory of Generalization</vt:lpstr>
      <vt:lpstr>Revisit the “Multi-Hypothesis” Bound</vt:lpstr>
      <vt:lpstr>What if M is infinite?</vt:lpstr>
      <vt:lpstr>Key Intuitions in the Multi-Hypothesis Analysis</vt:lpstr>
      <vt:lpstr>Do Bad Events Overlap?</vt:lpstr>
      <vt:lpstr>What Can We Do?</vt:lpstr>
      <vt:lpstr>What Can We Do?</vt:lpstr>
      <vt:lpstr>More Formal Definitions</vt:lpstr>
      <vt:lpstr>Example: H= Positive Rays</vt:lpstr>
      <vt:lpstr>Example: H= Positive Rays</vt:lpstr>
      <vt:lpstr>What is m_H (N)?</vt:lpstr>
      <vt:lpstr>Example: H= Positive Intervals</vt:lpstr>
      <vt:lpstr>Example: H= Convex Sets</vt:lpstr>
      <vt:lpstr>Why Growth Function?</vt:lpstr>
      <vt:lpstr>Growth Functions for Other H</vt:lpstr>
      <vt:lpstr>Growth Functions for Other H</vt:lpstr>
      <vt:lpstr>Growth Functions for Other H</vt:lpstr>
      <vt:lpstr>Bounding Growth Function</vt:lpstr>
      <vt:lpstr>Practice</vt:lpstr>
      <vt:lpstr>Practice</vt:lpstr>
      <vt:lpstr>Practice</vt:lpstr>
      <vt:lpstr>Practice</vt:lpstr>
      <vt:lpstr>Why Break Points?</vt:lpstr>
      <vt:lpstr>Why Break Points?</vt:lpstr>
      <vt:lpstr>Applying Break Points in VC Bound</vt:lpstr>
      <vt:lpstr>Interpreting</vt:lpstr>
      <vt:lpstr>Interpreting</vt:lpstr>
      <vt:lpstr>Discussion/Interpretation on the learning bound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417T Introduction to Machine Learning</dc:title>
  <dc:creator>Ho, Chien-Ju</dc:creator>
  <cp:lastModifiedBy>Microsoft Office User</cp:lastModifiedBy>
  <cp:revision>1404</cp:revision>
  <cp:lastPrinted>2021-02-04T00:50:38Z</cp:lastPrinted>
  <dcterms:created xsi:type="dcterms:W3CDTF">2017-08-24T15:35:37Z</dcterms:created>
  <dcterms:modified xsi:type="dcterms:W3CDTF">2022-09-08T22:34:56Z</dcterms:modified>
</cp:coreProperties>
</file>